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Quicksand"/>
      <p:regular r:id="rId22"/>
      <p:bold r:id="rId23"/>
    </p:embeddedFont>
    <p:embeddedFont>
      <p:font typeface="DM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Matt Bell"/>
  <p:cmAuthor clrIdx="1" id="1" initials="" lastIdx="1" name="Alexander Numan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Quicksand-regular.fntdata"/><Relationship Id="rId21" Type="http://schemas.openxmlformats.org/officeDocument/2006/relationships/slide" Target="slides/slide15.xml"/><Relationship Id="rId24" Type="http://schemas.openxmlformats.org/officeDocument/2006/relationships/font" Target="fonts/DMSans-regular.fntdata"/><Relationship Id="rId23" Type="http://schemas.openxmlformats.org/officeDocument/2006/relationships/font" Target="fonts/Quicksan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DMSans-italic.fntdata"/><Relationship Id="rId25" Type="http://schemas.openxmlformats.org/officeDocument/2006/relationships/font" Target="fonts/DMSans-bold.fntdata"/><Relationship Id="rId27" Type="http://schemas.openxmlformats.org/officeDocument/2006/relationships/font" Target="fonts/DM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6T22:12:28.658">
    <p:pos x="6000" y="0"/>
    <p:text>Change to low overhead?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12-04T18:49:08.502">
    <p:pos x="768" y="78"/>
    <p:text>I think the headings should probably be consistently all-caps, or normal text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1-25T14:41:26.956">
    <p:pos x="2032" y="188"/>
    <p:text>clean up logos. All white or grayscale?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11-21T20:33:46.858">
    <p:pos x="3802" y="1829"/>
    <p:text>need a better image/rendering</p:text>
  </p:cm>
  <p:cm authorId="0" idx="4" dt="2025-11-20T23:07:32.039">
    <p:pos x="225" y="627"/>
    <p:text>add rounded corners to each box</p:text>
  </p:cm>
  <p:cm authorId="0" idx="5" dt="2025-12-18T20:22:51.796">
    <p:pos x="2013" y="1829"/>
    <p:text>find a placeholder image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11-21T20:46:33.242">
    <p:pos x="156" y="2033"/>
    <p:text>box turns blue on hover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12-18T20:20:45.265">
    <p:pos x="1957" y="97"/>
    <p:text>I don't have specific guidance on what this contact section should look like. Happy to let the AI design this to make it look like the rest of the site.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49e3789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49e3789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91eeb3a1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91eeb3a1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1eeb3a1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1eeb3a1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792d6c91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792d6c91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b0225bd6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b0225bd6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91eeb3a1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91eeb3a1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3247fbb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3247fbb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345f224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345f224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3771c68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3771c68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3771c68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3771c68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3771c68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3771c68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3771c68d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3771c68d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792d6c9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a792d6c9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49e3789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49e3789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hyperlink" Target="mailto:hello@solidpd.com" TargetMode="External"/><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alendar.app.google/8KWMbY5n79jBBe4U9" TargetMode="External"/><Relationship Id="rId4" Type="http://schemas.openxmlformats.org/officeDocument/2006/relationships/hyperlink" Target="https://calendar.app.google/8KWMbY5n79jBBe4U9" TargetMode="External"/><Relationship Id="rId5" Type="http://schemas.openxmlformats.org/officeDocument/2006/relationships/hyperlink" Target="http://linkedin.com/company/solidp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7.png"/><Relationship Id="rId13" Type="http://schemas.openxmlformats.org/officeDocument/2006/relationships/image" Target="../media/image3.png"/><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11.png"/><Relationship Id="rId9" Type="http://schemas.openxmlformats.org/officeDocument/2006/relationships/image" Target="../media/image8.png"/><Relationship Id="rId15" Type="http://schemas.openxmlformats.org/officeDocument/2006/relationships/image" Target="../media/image9.png"/><Relationship Id="rId14" Type="http://schemas.openxmlformats.org/officeDocument/2006/relationships/image" Target="../media/image6.png"/><Relationship Id="rId17" Type="http://schemas.openxmlformats.org/officeDocument/2006/relationships/image" Target="../media/image10.png"/><Relationship Id="rId16" Type="http://schemas.openxmlformats.org/officeDocument/2006/relationships/image" Target="../media/image42.png"/><Relationship Id="rId5" Type="http://schemas.openxmlformats.org/officeDocument/2006/relationships/image" Target="../media/image7.png"/><Relationship Id="rId19" Type="http://schemas.openxmlformats.org/officeDocument/2006/relationships/image" Target="../media/image16.png"/><Relationship Id="rId6" Type="http://schemas.openxmlformats.org/officeDocument/2006/relationships/image" Target="../media/image22.png"/><Relationship Id="rId18"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29.png"/><Relationship Id="rId9"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0"/>
            <a:ext cx="9143998" cy="4077544"/>
          </a:xfrm>
          <a:prstGeom prst="rect">
            <a:avLst/>
          </a:prstGeom>
          <a:noFill/>
          <a:ln>
            <a:noFill/>
          </a:ln>
        </p:spPr>
      </p:pic>
      <p:pic>
        <p:nvPicPr>
          <p:cNvPr id="56" name="Google Shape;56;p13"/>
          <p:cNvPicPr preferRelativeResize="0"/>
          <p:nvPr/>
        </p:nvPicPr>
        <p:blipFill rotWithShape="1">
          <a:blip r:embed="rId4">
            <a:alphaModFix/>
          </a:blip>
          <a:srcRect b="0" l="19793" r="39521" t="0"/>
          <a:stretch/>
        </p:blipFill>
        <p:spPr>
          <a:xfrm>
            <a:off x="54396" y="15550"/>
            <a:ext cx="3807100" cy="383850"/>
          </a:xfrm>
          <a:prstGeom prst="rect">
            <a:avLst/>
          </a:prstGeom>
          <a:noFill/>
          <a:ln>
            <a:noFill/>
          </a:ln>
        </p:spPr>
      </p:pic>
      <p:pic>
        <p:nvPicPr>
          <p:cNvPr id="57" name="Google Shape;57;p13"/>
          <p:cNvPicPr preferRelativeResize="0"/>
          <p:nvPr/>
        </p:nvPicPr>
        <p:blipFill rotWithShape="1">
          <a:blip r:embed="rId4">
            <a:alphaModFix/>
          </a:blip>
          <a:srcRect b="0" l="27279" r="18841" t="0"/>
          <a:stretch/>
        </p:blipFill>
        <p:spPr>
          <a:xfrm>
            <a:off x="3613637" y="15550"/>
            <a:ext cx="5041627" cy="383850"/>
          </a:xfrm>
          <a:prstGeom prst="rect">
            <a:avLst/>
          </a:prstGeom>
          <a:noFill/>
          <a:ln>
            <a:noFill/>
          </a:ln>
        </p:spPr>
      </p:pic>
      <p:sp>
        <p:nvSpPr>
          <p:cNvPr id="58" name="Google Shape;58;p13"/>
          <p:cNvSpPr/>
          <p:nvPr/>
        </p:nvSpPr>
        <p:spPr>
          <a:xfrm>
            <a:off x="54400" y="1145325"/>
            <a:ext cx="3985800" cy="21987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0495F6"/>
                </a:highlight>
                <a:latin typeface="Quicksand"/>
                <a:ea typeface="Quicksand"/>
                <a:cs typeface="Quicksand"/>
                <a:sym typeface="Quicksand"/>
              </a:rPr>
              <a:t> </a:t>
            </a:r>
            <a:r>
              <a:rPr b="1" lang="en" sz="1800">
                <a:solidFill>
                  <a:schemeClr val="lt1"/>
                </a:solidFill>
                <a:highlight>
                  <a:srgbClr val="0495F6"/>
                </a:highlight>
                <a:latin typeface="Quicksand"/>
                <a:ea typeface="Quicksand"/>
                <a:cs typeface="Quicksand"/>
                <a:sym typeface="Quicksand"/>
              </a:rPr>
              <a:t>HARDWARE</a:t>
            </a:r>
            <a:r>
              <a:rPr lang="en" sz="1800">
                <a:highlight>
                  <a:srgbClr val="0495F6"/>
                </a:highlight>
                <a:latin typeface="Quicksand"/>
                <a:ea typeface="Quicksand"/>
                <a:cs typeface="Quicksand"/>
                <a:sym typeface="Quicksand"/>
              </a:rPr>
              <a:t> </a:t>
            </a:r>
            <a:r>
              <a:rPr lang="en" sz="1800">
                <a:latin typeface="Quicksand"/>
                <a:ea typeface="Quicksand"/>
                <a:cs typeface="Quicksand"/>
                <a:sym typeface="Quicksand"/>
              </a:rPr>
              <a:t> </a:t>
            </a:r>
            <a:r>
              <a:rPr lang="en" sz="1800">
                <a:solidFill>
                  <a:schemeClr val="lt1"/>
                </a:solidFill>
                <a:latin typeface="Quicksand"/>
                <a:ea typeface="Quicksand"/>
                <a:cs typeface="Quicksand"/>
                <a:sym typeface="Quicksand"/>
              </a:rPr>
              <a:t>FROM CONCEPT </a:t>
            </a:r>
            <a:r>
              <a:rPr lang="en" sz="1800">
                <a:solidFill>
                  <a:schemeClr val="lt1"/>
                </a:solidFill>
                <a:latin typeface="Quicksand"/>
                <a:ea typeface="Quicksand"/>
                <a:cs typeface="Quicksand"/>
                <a:sym typeface="Quicksand"/>
              </a:rPr>
              <a:t>TO</a:t>
            </a:r>
            <a:endParaRPr sz="1800">
              <a:solidFill>
                <a:schemeClr val="lt1"/>
              </a:solidFill>
              <a:latin typeface="Quicksand"/>
              <a:ea typeface="Quicksand"/>
              <a:cs typeface="Quicksand"/>
              <a:sym typeface="Quicksand"/>
            </a:endParaRPr>
          </a:p>
          <a:p>
            <a:pPr indent="0" lvl="0" marL="0" rtl="0" algn="l">
              <a:spcBef>
                <a:spcPts val="0"/>
              </a:spcBef>
              <a:spcAft>
                <a:spcPts val="0"/>
              </a:spcAft>
              <a:buNone/>
            </a:pPr>
            <a:r>
              <a:rPr lang="en" sz="1800">
                <a:solidFill>
                  <a:schemeClr val="lt1"/>
                </a:solidFill>
                <a:latin typeface="Quicksand"/>
                <a:ea typeface="Quicksand"/>
                <a:cs typeface="Quicksand"/>
                <a:sym typeface="Quicksand"/>
              </a:rPr>
              <a:t> </a:t>
            </a:r>
            <a:r>
              <a:rPr lang="en" sz="1800">
                <a:solidFill>
                  <a:schemeClr val="lt1"/>
                </a:solidFill>
                <a:latin typeface="Quicksand"/>
                <a:ea typeface="Quicksand"/>
                <a:cs typeface="Quicksand"/>
                <a:sym typeface="Quicksand"/>
              </a:rPr>
              <a:t>COMMERCIALIZATION</a:t>
            </a:r>
            <a:endParaRPr sz="1800">
              <a:solidFill>
                <a:schemeClr val="lt1"/>
              </a:solidFill>
              <a:latin typeface="Quicksand"/>
              <a:ea typeface="Quicksand"/>
              <a:cs typeface="Quicksand"/>
              <a:sym typeface="Quicksand"/>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a:p>
            <a:pPr indent="0" lvl="0" marL="0" rtl="0" algn="l">
              <a:spcBef>
                <a:spcPts val="0"/>
              </a:spcBef>
              <a:spcAft>
                <a:spcPts val="0"/>
              </a:spcAft>
              <a:buNone/>
            </a:pPr>
            <a:r>
              <a:rPr b="1" lang="en" sz="1200">
                <a:solidFill>
                  <a:schemeClr val="lt1"/>
                </a:solidFill>
                <a:latin typeface="DM Sans"/>
                <a:ea typeface="DM Sans"/>
                <a:cs typeface="DM Sans"/>
                <a:sym typeface="DM Sans"/>
              </a:rPr>
              <a:t>Deep Research • Time-Tested Strategy • Thoughtful Design • Systematic Engineering</a:t>
            </a:r>
            <a:endParaRPr b="1" sz="1200">
              <a:solidFill>
                <a:schemeClr val="lt1"/>
              </a:solidFill>
              <a:highlight>
                <a:srgbClr val="FFFF00"/>
              </a:highlight>
              <a:latin typeface="DM Sans"/>
              <a:ea typeface="DM Sans"/>
              <a:cs typeface="DM Sans"/>
              <a:sym typeface="DM Sans"/>
            </a:endParaRPr>
          </a:p>
          <a:p>
            <a:pPr indent="0" lvl="0" marL="0" rtl="0" algn="l">
              <a:spcBef>
                <a:spcPts val="0"/>
              </a:spcBef>
              <a:spcAft>
                <a:spcPts val="0"/>
              </a:spcAft>
              <a:buNone/>
            </a:pPr>
            <a:r>
              <a:t/>
            </a:r>
            <a:endParaRPr sz="1100">
              <a:solidFill>
                <a:schemeClr val="lt1"/>
              </a:solidFill>
              <a:latin typeface="DM Sans"/>
              <a:ea typeface="DM Sans"/>
              <a:cs typeface="DM Sans"/>
              <a:sym typeface="DM Sans"/>
            </a:endParaRPr>
          </a:p>
          <a:p>
            <a:pPr indent="0" lvl="0" marL="0" rtl="0" algn="l">
              <a:spcBef>
                <a:spcPts val="0"/>
              </a:spcBef>
              <a:spcAft>
                <a:spcPts val="0"/>
              </a:spcAft>
              <a:buNone/>
            </a:pPr>
            <a:r>
              <a:rPr lang="en" sz="1200">
                <a:solidFill>
                  <a:schemeClr val="lt1"/>
                </a:solidFill>
                <a:latin typeface="DM Sans"/>
                <a:ea typeface="DM Sans"/>
                <a:cs typeface="DM Sans"/>
                <a:sym typeface="DM Sans"/>
              </a:rPr>
              <a:t>Product design that ships</a:t>
            </a:r>
            <a:r>
              <a:rPr lang="en" sz="1200">
                <a:solidFill>
                  <a:schemeClr val="lt1"/>
                </a:solidFill>
                <a:latin typeface="DM Sans"/>
                <a:ea typeface="DM Sans"/>
                <a:cs typeface="DM Sans"/>
                <a:sym typeface="DM Sans"/>
              </a:rPr>
              <a:t>, f</a:t>
            </a:r>
            <a:r>
              <a:rPr lang="en" sz="1200">
                <a:solidFill>
                  <a:schemeClr val="lt1"/>
                </a:solidFill>
                <a:latin typeface="DM Sans"/>
                <a:ea typeface="DM Sans"/>
                <a:cs typeface="DM Sans"/>
                <a:sym typeface="DM Sans"/>
              </a:rPr>
              <a:t>or companies building the future of hardware.</a:t>
            </a:r>
            <a:endParaRPr>
              <a:solidFill>
                <a:schemeClr val="lt1"/>
              </a:solidFill>
              <a:latin typeface="DM Sans"/>
              <a:ea typeface="DM Sans"/>
              <a:cs typeface="DM Sans"/>
              <a:sym typeface="DM Sans"/>
            </a:endParaRPr>
          </a:p>
        </p:txBody>
      </p:sp>
      <p:pic>
        <p:nvPicPr>
          <p:cNvPr id="59" name="Google Shape;59;p13"/>
          <p:cNvPicPr preferRelativeResize="0"/>
          <p:nvPr/>
        </p:nvPicPr>
        <p:blipFill rotWithShape="1">
          <a:blip r:embed="rId3">
            <a:alphaModFix/>
          </a:blip>
          <a:srcRect b="23822" l="547" r="84073" t="64744"/>
          <a:stretch/>
        </p:blipFill>
        <p:spPr>
          <a:xfrm>
            <a:off x="54400" y="3429534"/>
            <a:ext cx="1406323" cy="466176"/>
          </a:xfrm>
          <a:prstGeom prst="rect">
            <a:avLst/>
          </a:prstGeom>
          <a:noFill/>
          <a:ln>
            <a:noFill/>
          </a:ln>
        </p:spPr>
      </p:pic>
      <p:cxnSp>
        <p:nvCxnSpPr>
          <p:cNvPr id="60" name="Google Shape;60;p13"/>
          <p:cNvCxnSpPr/>
          <p:nvPr/>
        </p:nvCxnSpPr>
        <p:spPr>
          <a:xfrm>
            <a:off x="1582900" y="2730391"/>
            <a:ext cx="380700" cy="0"/>
          </a:xfrm>
          <a:prstGeom prst="straightConnector1">
            <a:avLst/>
          </a:prstGeom>
          <a:noFill/>
          <a:ln cap="flat" cmpd="sng" w="38100">
            <a:solidFill>
              <a:srgbClr val="0495F6"/>
            </a:solidFill>
            <a:prstDash val="solid"/>
            <a:round/>
            <a:headEnd len="med" w="med" type="none"/>
            <a:tailEnd len="med" w="med" type="none"/>
          </a:ln>
        </p:spPr>
      </p:cxnSp>
      <p:sp>
        <p:nvSpPr>
          <p:cNvPr id="61" name="Google Shape;61;p13"/>
          <p:cNvSpPr txBox="1"/>
          <p:nvPr/>
        </p:nvSpPr>
        <p:spPr>
          <a:xfrm>
            <a:off x="8575625" y="108989"/>
            <a:ext cx="514500" cy="2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Quicksand"/>
                <a:ea typeface="Quicksand"/>
                <a:cs typeface="Quicksand"/>
                <a:sym typeface="Quicksand"/>
              </a:rPr>
              <a:t>LABS</a:t>
            </a:r>
            <a:endParaRPr sz="700">
              <a:solidFill>
                <a:schemeClr val="dk1"/>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p:nvPr/>
        </p:nvSpPr>
        <p:spPr>
          <a:xfrm>
            <a:off x="0" y="3193700"/>
            <a:ext cx="9398400" cy="1949700"/>
          </a:xfrm>
          <a:prstGeom prst="rect">
            <a:avLst/>
          </a:prstGeom>
          <a:solidFill>
            <a:srgbClr val="4D4D4D"/>
          </a:solidFill>
          <a:ln cap="flat" cmpd="sng" w="9525">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 name="Google Shape;190;p22"/>
          <p:cNvCxnSpPr/>
          <p:nvPr/>
        </p:nvCxnSpPr>
        <p:spPr>
          <a:xfrm>
            <a:off x="277350" y="4447779"/>
            <a:ext cx="8843700" cy="0"/>
          </a:xfrm>
          <a:prstGeom prst="straightConnector1">
            <a:avLst/>
          </a:prstGeom>
          <a:noFill/>
          <a:ln cap="flat" cmpd="sng" w="9525">
            <a:solidFill>
              <a:srgbClr val="999999"/>
            </a:solidFill>
            <a:prstDash val="solid"/>
            <a:round/>
            <a:headEnd len="med" w="med" type="none"/>
            <a:tailEnd len="med" w="med" type="none"/>
          </a:ln>
        </p:spPr>
      </p:cxnSp>
      <p:sp>
        <p:nvSpPr>
          <p:cNvPr id="191" name="Google Shape;191;p22"/>
          <p:cNvSpPr txBox="1"/>
          <p:nvPr/>
        </p:nvSpPr>
        <p:spPr>
          <a:xfrm>
            <a:off x="277350" y="4447775"/>
            <a:ext cx="3819000" cy="6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 2025 Solid Product Design. All rights </a:t>
            </a:r>
            <a:r>
              <a:rPr lang="en" sz="1200">
                <a:solidFill>
                  <a:schemeClr val="lt1"/>
                </a:solidFill>
                <a:latin typeface="DM Sans"/>
                <a:ea typeface="DM Sans"/>
                <a:cs typeface="DM Sans"/>
                <a:sym typeface="DM Sans"/>
              </a:rPr>
              <a:t>reserved</a:t>
            </a:r>
            <a:r>
              <a:rPr lang="en" sz="1200">
                <a:solidFill>
                  <a:schemeClr val="lt1"/>
                </a:solidFill>
                <a:latin typeface="DM Sans"/>
                <a:ea typeface="DM Sans"/>
                <a:cs typeface="DM Sans"/>
                <a:sym typeface="DM Sans"/>
              </a:rPr>
              <a:t>.</a:t>
            </a:r>
            <a:endParaRPr sz="1200">
              <a:solidFill>
                <a:schemeClr val="lt1"/>
              </a:solidFill>
              <a:latin typeface="DM Sans"/>
              <a:ea typeface="DM Sans"/>
              <a:cs typeface="DM Sans"/>
              <a:sym typeface="DM Sans"/>
            </a:endParaRPr>
          </a:p>
        </p:txBody>
      </p:sp>
      <p:pic>
        <p:nvPicPr>
          <p:cNvPr id="192" name="Google Shape;192;p22"/>
          <p:cNvPicPr preferRelativeResize="0"/>
          <p:nvPr/>
        </p:nvPicPr>
        <p:blipFill rotWithShape="1">
          <a:blip r:embed="rId4">
            <a:alphaModFix/>
          </a:blip>
          <a:srcRect b="0" l="0" r="45521" t="0"/>
          <a:stretch/>
        </p:blipFill>
        <p:spPr>
          <a:xfrm>
            <a:off x="8639352" y="4498825"/>
            <a:ext cx="560425" cy="533400"/>
          </a:xfrm>
          <a:prstGeom prst="rect">
            <a:avLst/>
          </a:prstGeom>
          <a:noFill/>
          <a:ln>
            <a:noFill/>
          </a:ln>
        </p:spPr>
      </p:pic>
      <p:sp>
        <p:nvSpPr>
          <p:cNvPr id="193" name="Google Shape;193;p22"/>
          <p:cNvSpPr txBox="1"/>
          <p:nvPr/>
        </p:nvSpPr>
        <p:spPr>
          <a:xfrm>
            <a:off x="277350" y="3784725"/>
            <a:ext cx="30318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2212 Walnut Street, 1st Floor</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Philadelphia, PA 19103</a:t>
            </a:r>
            <a:endParaRPr>
              <a:solidFill>
                <a:schemeClr val="lt1"/>
              </a:solidFill>
              <a:latin typeface="DM Sans"/>
              <a:ea typeface="DM Sans"/>
              <a:cs typeface="DM Sans"/>
              <a:sym typeface="DM Sans"/>
            </a:endParaRPr>
          </a:p>
        </p:txBody>
      </p:sp>
      <p:sp>
        <p:nvSpPr>
          <p:cNvPr id="194" name="Google Shape;194;p22"/>
          <p:cNvSpPr txBox="1"/>
          <p:nvPr/>
        </p:nvSpPr>
        <p:spPr>
          <a:xfrm>
            <a:off x="7301250" y="3784725"/>
            <a:ext cx="18198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latin typeface="DM Sans"/>
                <a:ea typeface="DM Sans"/>
                <a:cs typeface="DM Sans"/>
                <a:sym typeface="DM Sans"/>
                <a:hlinkClick r:id="rId5">
                  <a:extLst>
                    <a:ext uri="{A12FA001-AC4F-418D-AE19-62706E023703}">
                      <ahyp:hlinkClr val="tx"/>
                    </a:ext>
                  </a:extLst>
                </a:hlinkClick>
              </a:rPr>
              <a:t>hello@solidpd.com</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Schedule a call</a:t>
            </a:r>
            <a:endParaRPr>
              <a:solidFill>
                <a:schemeClr val="lt1"/>
              </a:solidFill>
              <a:latin typeface="DM Sans"/>
              <a:ea typeface="DM Sans"/>
              <a:cs typeface="DM Sans"/>
              <a:sym typeface="DM Sans"/>
            </a:endParaRPr>
          </a:p>
        </p:txBody>
      </p:sp>
      <p:pic>
        <p:nvPicPr>
          <p:cNvPr id="195" name="Google Shape;195;p22" title="Solid-O3-horizontal-white.png"/>
          <p:cNvPicPr preferRelativeResize="0"/>
          <p:nvPr/>
        </p:nvPicPr>
        <p:blipFill>
          <a:blip r:embed="rId6">
            <a:alphaModFix/>
          </a:blip>
          <a:stretch>
            <a:fillRect/>
          </a:stretch>
        </p:blipFill>
        <p:spPr>
          <a:xfrm>
            <a:off x="3992126" y="3701025"/>
            <a:ext cx="1159732" cy="695700"/>
          </a:xfrm>
          <a:prstGeom prst="rect">
            <a:avLst/>
          </a:prstGeom>
          <a:noFill/>
          <a:ln>
            <a:noFill/>
          </a:ln>
        </p:spPr>
      </p:pic>
      <p:sp>
        <p:nvSpPr>
          <p:cNvPr id="196" name="Google Shape;196;p22"/>
          <p:cNvSpPr txBox="1"/>
          <p:nvPr/>
        </p:nvSpPr>
        <p:spPr>
          <a:xfrm>
            <a:off x="3107400" y="155400"/>
            <a:ext cx="2929200" cy="5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Quicksand"/>
                <a:ea typeface="Quicksand"/>
                <a:cs typeface="Quicksand"/>
                <a:sym typeface="Quicksand"/>
              </a:rPr>
              <a:t>CONTACT</a:t>
            </a:r>
            <a:endParaRPr b="1" sz="2400">
              <a:solidFill>
                <a:schemeClr val="dk2"/>
              </a:solidFill>
              <a:latin typeface="Quicksand"/>
              <a:ea typeface="Quicksand"/>
              <a:cs typeface="Quicksand"/>
              <a:sym typeface="Quicksand"/>
            </a:endParaRPr>
          </a:p>
        </p:txBody>
      </p:sp>
      <p:sp>
        <p:nvSpPr>
          <p:cNvPr id="197" name="Google Shape;197;p22"/>
          <p:cNvSpPr/>
          <p:nvPr/>
        </p:nvSpPr>
        <p:spPr>
          <a:xfrm>
            <a:off x="1455713" y="1063875"/>
            <a:ext cx="1884900" cy="3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Name</a:t>
            </a:r>
            <a:endParaRPr/>
          </a:p>
        </p:txBody>
      </p:sp>
      <p:sp>
        <p:nvSpPr>
          <p:cNvPr id="198" name="Google Shape;198;p22"/>
          <p:cNvSpPr/>
          <p:nvPr/>
        </p:nvSpPr>
        <p:spPr>
          <a:xfrm>
            <a:off x="1455713" y="1543000"/>
            <a:ext cx="1884900" cy="3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Email</a:t>
            </a:r>
            <a:endParaRPr/>
          </a:p>
        </p:txBody>
      </p:sp>
      <p:sp>
        <p:nvSpPr>
          <p:cNvPr id="199" name="Google Shape;199;p22"/>
          <p:cNvSpPr/>
          <p:nvPr/>
        </p:nvSpPr>
        <p:spPr>
          <a:xfrm>
            <a:off x="1455713" y="2022125"/>
            <a:ext cx="1884900" cy="3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200" name="Google Shape;200;p22"/>
          <p:cNvSpPr/>
          <p:nvPr/>
        </p:nvSpPr>
        <p:spPr>
          <a:xfrm>
            <a:off x="3491288" y="1063875"/>
            <a:ext cx="4197000" cy="133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Message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Actions to take upon clicking links on the page</a:t>
            </a:r>
            <a:endParaRPr/>
          </a:p>
        </p:txBody>
      </p:sp>
      <p:sp>
        <p:nvSpPr>
          <p:cNvPr id="206" name="Google Shape;20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t>Header</a:t>
            </a:r>
            <a:endParaRPr sz="1200"/>
          </a:p>
          <a:p>
            <a:pPr indent="-304800" lvl="0" marL="457200" rtl="0" algn="l">
              <a:spcBef>
                <a:spcPts val="1200"/>
              </a:spcBef>
              <a:spcAft>
                <a:spcPts val="0"/>
              </a:spcAft>
              <a:buSzPts val="1200"/>
              <a:buChar char="●"/>
            </a:pPr>
            <a:r>
              <a:rPr lang="en" sz="1200"/>
              <a:t>Work -&gt; slide 7</a:t>
            </a:r>
            <a:endParaRPr sz="1200"/>
          </a:p>
          <a:p>
            <a:pPr indent="-304800" lvl="0" marL="457200" rtl="0" algn="l">
              <a:spcBef>
                <a:spcPts val="0"/>
              </a:spcBef>
              <a:spcAft>
                <a:spcPts val="0"/>
              </a:spcAft>
              <a:buSzPts val="1200"/>
              <a:buChar char="●"/>
            </a:pPr>
            <a:r>
              <a:rPr lang="en" sz="1200"/>
              <a:t>About</a:t>
            </a:r>
            <a:r>
              <a:rPr lang="en" sz="1200"/>
              <a:t> -&gt; slide 2</a:t>
            </a:r>
            <a:endParaRPr sz="1200"/>
          </a:p>
          <a:p>
            <a:pPr indent="-304800" lvl="0" marL="457200" rtl="0" algn="l">
              <a:spcBef>
                <a:spcPts val="0"/>
              </a:spcBef>
              <a:spcAft>
                <a:spcPts val="0"/>
              </a:spcAft>
              <a:buSzPts val="1200"/>
              <a:buChar char="●"/>
            </a:pPr>
            <a:r>
              <a:rPr lang="en" sz="1200"/>
              <a:t>Services -&gt; slide 4</a:t>
            </a:r>
            <a:endParaRPr sz="1200"/>
          </a:p>
          <a:p>
            <a:pPr indent="-304800" lvl="0" marL="457200" rtl="0" algn="l">
              <a:spcBef>
                <a:spcPts val="0"/>
              </a:spcBef>
              <a:spcAft>
                <a:spcPts val="0"/>
              </a:spcAft>
              <a:buSzPts val="1200"/>
              <a:buChar char="●"/>
            </a:pPr>
            <a:r>
              <a:rPr lang="en" sz="1200"/>
              <a:t>Contact -&gt; slide 10</a:t>
            </a:r>
            <a:endParaRPr sz="1200"/>
          </a:p>
          <a:p>
            <a:pPr indent="-304800" lvl="0" marL="457200" rtl="0" algn="l">
              <a:spcBef>
                <a:spcPts val="0"/>
              </a:spcBef>
              <a:spcAft>
                <a:spcPts val="0"/>
              </a:spcAft>
              <a:buSzPts val="1200"/>
              <a:buChar char="●"/>
            </a:pPr>
            <a:r>
              <a:rPr lang="en" sz="1200"/>
              <a:t>Labs -&gt; placeholder separate page [or omit if that’s better for now]</a:t>
            </a:r>
            <a:endParaRPr sz="1200"/>
          </a:p>
          <a:p>
            <a:pPr indent="0" lvl="0" marL="0" rtl="0" algn="l">
              <a:spcBef>
                <a:spcPts val="1200"/>
              </a:spcBef>
              <a:spcAft>
                <a:spcPts val="0"/>
              </a:spcAft>
              <a:buNone/>
            </a:pPr>
            <a:r>
              <a:rPr lang="en" sz="1200"/>
              <a:t>Slide 9</a:t>
            </a:r>
            <a:endParaRPr sz="1200"/>
          </a:p>
          <a:p>
            <a:pPr indent="-304800" lvl="0" marL="457200" rtl="0" algn="l">
              <a:spcBef>
                <a:spcPts val="1200"/>
              </a:spcBef>
              <a:spcAft>
                <a:spcPts val="0"/>
              </a:spcAft>
              <a:buSzPts val="1200"/>
              <a:buChar char="●"/>
            </a:pPr>
            <a:r>
              <a:rPr lang="en" sz="1200"/>
              <a:t>Schedule a call -&gt; </a:t>
            </a:r>
            <a:r>
              <a:rPr lang="en" sz="1200" u="sng">
                <a:solidFill>
                  <a:schemeClr val="hlink"/>
                </a:solidFill>
                <a:hlinkClick r:id="rId3"/>
              </a:rPr>
              <a:t>https://calendar.app.google/8KWMbY5n79jBBe4U9</a:t>
            </a:r>
            <a:endParaRPr sz="1200"/>
          </a:p>
          <a:p>
            <a:pPr indent="-304800" lvl="0" marL="457200" rtl="0" algn="l">
              <a:spcBef>
                <a:spcPts val="0"/>
              </a:spcBef>
              <a:spcAft>
                <a:spcPts val="0"/>
              </a:spcAft>
              <a:buSzPts val="1200"/>
              <a:buChar char="●"/>
            </a:pPr>
            <a:r>
              <a:rPr lang="en" sz="1200"/>
              <a:t>Send a message -&gt; </a:t>
            </a:r>
            <a:r>
              <a:rPr lang="en" sz="1200"/>
              <a:t>slide 10</a:t>
            </a:r>
            <a:endParaRPr sz="1200"/>
          </a:p>
          <a:p>
            <a:pPr indent="0" lvl="0" marL="0" rtl="0" algn="l">
              <a:spcBef>
                <a:spcPts val="1200"/>
              </a:spcBef>
              <a:spcAft>
                <a:spcPts val="0"/>
              </a:spcAft>
              <a:buNone/>
            </a:pPr>
            <a:r>
              <a:rPr lang="en" sz="1200"/>
              <a:t>Slide 10</a:t>
            </a:r>
            <a:endParaRPr sz="1200"/>
          </a:p>
          <a:p>
            <a:pPr indent="-304800" lvl="0" marL="457200" rtl="0" algn="l">
              <a:spcBef>
                <a:spcPts val="1200"/>
              </a:spcBef>
              <a:spcAft>
                <a:spcPts val="0"/>
              </a:spcAft>
              <a:buSzPts val="1200"/>
              <a:buChar char="●"/>
            </a:pPr>
            <a:r>
              <a:rPr lang="en" sz="1200"/>
              <a:t>Schedule a call -&gt; </a:t>
            </a:r>
            <a:r>
              <a:rPr lang="en" sz="1200" u="sng">
                <a:solidFill>
                  <a:schemeClr val="accent5"/>
                </a:solidFill>
                <a:hlinkClick r:id="rId4">
                  <a:extLst>
                    <a:ext uri="{A12FA001-AC4F-418D-AE19-62706E023703}">
                      <ahyp:hlinkClr val="tx"/>
                    </a:ext>
                  </a:extLst>
                </a:hlinkClick>
              </a:rPr>
              <a:t>https://calendar.app.google/8KWMbY5n79jBBe4U9</a:t>
            </a:r>
            <a:endParaRPr sz="1200"/>
          </a:p>
          <a:p>
            <a:pPr indent="-304800" lvl="0" marL="457200" rtl="0" algn="l">
              <a:spcBef>
                <a:spcPts val="0"/>
              </a:spcBef>
              <a:spcAft>
                <a:spcPts val="0"/>
              </a:spcAft>
              <a:buSzPts val="1200"/>
              <a:buChar char="●"/>
            </a:pPr>
            <a:r>
              <a:rPr lang="en" sz="1200"/>
              <a:t>LinkedIn icon -&gt; </a:t>
            </a:r>
            <a:r>
              <a:rPr lang="en" sz="1200" u="sng">
                <a:solidFill>
                  <a:schemeClr val="hlink"/>
                </a:solidFill>
                <a:hlinkClick r:id="rId5"/>
              </a:rPr>
              <a:t>linkedin.com/company/solidpd/</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Scratch Pad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95F6"/>
        </a:solidFill>
      </p:bgPr>
    </p:bg>
    <p:spTree>
      <p:nvGrpSpPr>
        <p:cNvPr id="215" name="Shape 215"/>
        <p:cNvGrpSpPr/>
        <p:nvPr/>
      </p:nvGrpSpPr>
      <p:grpSpPr>
        <a:xfrm>
          <a:off x="0" y="0"/>
          <a:ext cx="0" cy="0"/>
          <a:chOff x="0" y="0"/>
          <a:chExt cx="0" cy="0"/>
        </a:xfrm>
      </p:grpSpPr>
      <p:sp>
        <p:nvSpPr>
          <p:cNvPr id="216" name="Google Shape;216;p25"/>
          <p:cNvSpPr txBox="1"/>
          <p:nvPr/>
        </p:nvSpPr>
        <p:spPr>
          <a:xfrm>
            <a:off x="3226350" y="300025"/>
            <a:ext cx="269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highlight>
                  <a:srgbClr val="FFFF00"/>
                </a:highlight>
                <a:latin typeface="Quicksand"/>
                <a:ea typeface="Quicksand"/>
                <a:cs typeface="Quicksand"/>
                <a:sym typeface="Quicksand"/>
              </a:rPr>
              <a:t>BACKUP LOGOS</a:t>
            </a:r>
            <a:endParaRPr b="1" sz="2400">
              <a:solidFill>
                <a:schemeClr val="dk1"/>
              </a:solidFill>
              <a:highlight>
                <a:srgbClr val="FFFF00"/>
              </a:highlight>
              <a:latin typeface="Quicksand"/>
              <a:ea typeface="Quicksand"/>
              <a:cs typeface="Quicksand"/>
              <a:sym typeface="Quicksand"/>
            </a:endParaRPr>
          </a:p>
        </p:txBody>
      </p:sp>
      <p:sp>
        <p:nvSpPr>
          <p:cNvPr id="217" name="Google Shape;217;p25"/>
          <p:cNvSpPr txBox="1"/>
          <p:nvPr/>
        </p:nvSpPr>
        <p:spPr>
          <a:xfrm>
            <a:off x="763000" y="1348125"/>
            <a:ext cx="1416900" cy="26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Maybe</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Penn Medicine?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CHOP?</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Nemours Children's Health?</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Cooper?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Comcast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Emerson</a:t>
            </a:r>
            <a:endParaRPr sz="1200">
              <a:solidFill>
                <a:schemeClr val="dk1"/>
              </a:solidFill>
            </a:endParaRPr>
          </a:p>
        </p:txBody>
      </p:sp>
      <p:pic>
        <p:nvPicPr>
          <p:cNvPr id="218" name="Google Shape;218;p25"/>
          <p:cNvPicPr preferRelativeResize="0"/>
          <p:nvPr/>
        </p:nvPicPr>
        <p:blipFill>
          <a:blip r:embed="rId3">
            <a:alphaModFix/>
          </a:blip>
          <a:stretch>
            <a:fillRect/>
          </a:stretch>
        </p:blipFill>
        <p:spPr>
          <a:xfrm>
            <a:off x="3688200" y="1958636"/>
            <a:ext cx="1770051" cy="408489"/>
          </a:xfrm>
          <a:prstGeom prst="rect">
            <a:avLst/>
          </a:prstGeom>
          <a:noFill/>
          <a:ln>
            <a:noFill/>
          </a:ln>
        </p:spPr>
      </p:pic>
      <p:pic>
        <p:nvPicPr>
          <p:cNvPr id="219" name="Google Shape;219;p25"/>
          <p:cNvPicPr preferRelativeResize="0"/>
          <p:nvPr/>
        </p:nvPicPr>
        <p:blipFill>
          <a:blip r:embed="rId4">
            <a:alphaModFix/>
          </a:blip>
          <a:stretch>
            <a:fillRect/>
          </a:stretch>
        </p:blipFill>
        <p:spPr>
          <a:xfrm>
            <a:off x="5736412" y="1952279"/>
            <a:ext cx="1555026" cy="414833"/>
          </a:xfrm>
          <a:prstGeom prst="rect">
            <a:avLst/>
          </a:prstGeom>
          <a:noFill/>
          <a:ln>
            <a:noFill/>
          </a:ln>
        </p:spPr>
      </p:pic>
      <p:pic>
        <p:nvPicPr>
          <p:cNvPr id="220" name="Google Shape;220;p25"/>
          <p:cNvPicPr preferRelativeResize="0"/>
          <p:nvPr/>
        </p:nvPicPr>
        <p:blipFill>
          <a:blip r:embed="rId5">
            <a:alphaModFix/>
          </a:blip>
          <a:stretch>
            <a:fillRect/>
          </a:stretch>
        </p:blipFill>
        <p:spPr>
          <a:xfrm>
            <a:off x="7839849" y="1861439"/>
            <a:ext cx="1056250" cy="596500"/>
          </a:xfrm>
          <a:prstGeom prst="rect">
            <a:avLst/>
          </a:prstGeom>
          <a:noFill/>
          <a:ln>
            <a:noFill/>
          </a:ln>
        </p:spPr>
      </p:pic>
      <p:pic>
        <p:nvPicPr>
          <p:cNvPr id="221" name="Google Shape;221;p25"/>
          <p:cNvPicPr preferRelativeResize="0"/>
          <p:nvPr/>
        </p:nvPicPr>
        <p:blipFill>
          <a:blip r:embed="rId6">
            <a:alphaModFix/>
          </a:blip>
          <a:stretch>
            <a:fillRect/>
          </a:stretch>
        </p:blipFill>
        <p:spPr>
          <a:xfrm>
            <a:off x="4173187" y="2668700"/>
            <a:ext cx="800100" cy="800100"/>
          </a:xfrm>
          <a:prstGeom prst="rect">
            <a:avLst/>
          </a:prstGeom>
          <a:noFill/>
          <a:ln>
            <a:noFill/>
          </a:ln>
        </p:spPr>
      </p:pic>
      <p:pic>
        <p:nvPicPr>
          <p:cNvPr id="222" name="Google Shape;222;p25"/>
          <p:cNvPicPr preferRelativeResize="0"/>
          <p:nvPr/>
        </p:nvPicPr>
        <p:blipFill>
          <a:blip r:embed="rId7">
            <a:alphaModFix/>
          </a:blip>
          <a:stretch>
            <a:fillRect/>
          </a:stretch>
        </p:blipFill>
        <p:spPr>
          <a:xfrm>
            <a:off x="6183688" y="2719650"/>
            <a:ext cx="660450" cy="698200"/>
          </a:xfrm>
          <a:prstGeom prst="rect">
            <a:avLst/>
          </a:prstGeom>
          <a:noFill/>
          <a:ln>
            <a:noFill/>
          </a:ln>
        </p:spPr>
      </p:pic>
      <p:pic>
        <p:nvPicPr>
          <p:cNvPr id="223" name="Google Shape;223;p25"/>
          <p:cNvPicPr preferRelativeResize="0"/>
          <p:nvPr/>
        </p:nvPicPr>
        <p:blipFill>
          <a:blip r:embed="rId8">
            <a:alphaModFix/>
          </a:blip>
          <a:stretch>
            <a:fillRect/>
          </a:stretch>
        </p:blipFill>
        <p:spPr>
          <a:xfrm>
            <a:off x="4235500" y="3941432"/>
            <a:ext cx="1682149" cy="254567"/>
          </a:xfrm>
          <a:prstGeom prst="rect">
            <a:avLst/>
          </a:prstGeom>
          <a:noFill/>
          <a:ln>
            <a:noFill/>
          </a:ln>
        </p:spPr>
      </p:pic>
      <p:pic>
        <p:nvPicPr>
          <p:cNvPr id="224" name="Google Shape;224;p25"/>
          <p:cNvPicPr preferRelativeResize="0"/>
          <p:nvPr/>
        </p:nvPicPr>
        <p:blipFill>
          <a:blip r:embed="rId9">
            <a:alphaModFix/>
          </a:blip>
          <a:stretch>
            <a:fillRect/>
          </a:stretch>
        </p:blipFill>
        <p:spPr>
          <a:xfrm>
            <a:off x="6215725" y="3716024"/>
            <a:ext cx="1682149" cy="479975"/>
          </a:xfrm>
          <a:prstGeom prst="rect">
            <a:avLst/>
          </a:prstGeom>
          <a:noFill/>
          <a:ln>
            <a:noFill/>
          </a:ln>
        </p:spPr>
      </p:pic>
      <p:pic>
        <p:nvPicPr>
          <p:cNvPr id="225" name="Google Shape;225;p25"/>
          <p:cNvPicPr preferRelativeResize="0"/>
          <p:nvPr/>
        </p:nvPicPr>
        <p:blipFill>
          <a:blip r:embed="rId10">
            <a:alphaModFix/>
          </a:blip>
          <a:stretch>
            <a:fillRect/>
          </a:stretch>
        </p:blipFill>
        <p:spPr>
          <a:xfrm>
            <a:off x="6279281" y="1280588"/>
            <a:ext cx="1555031" cy="448875"/>
          </a:xfrm>
          <a:prstGeom prst="rect">
            <a:avLst/>
          </a:prstGeom>
          <a:noFill/>
          <a:ln>
            <a:noFill/>
          </a:ln>
        </p:spPr>
      </p:pic>
      <p:pic>
        <p:nvPicPr>
          <p:cNvPr id="226" name="Google Shape;226;p25"/>
          <p:cNvPicPr preferRelativeResize="0"/>
          <p:nvPr/>
        </p:nvPicPr>
        <p:blipFill>
          <a:blip r:embed="rId11">
            <a:alphaModFix/>
          </a:blip>
          <a:stretch>
            <a:fillRect/>
          </a:stretch>
        </p:blipFill>
        <p:spPr>
          <a:xfrm>
            <a:off x="7213952" y="135738"/>
            <a:ext cx="1336125" cy="4676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Emphasis on fundraising readiness</a:t>
            </a:r>
            <a:endParaRPr/>
          </a:p>
          <a:p>
            <a:pPr indent="0" lvl="0" marL="0" rtl="0" algn="l">
              <a:spcBef>
                <a:spcPts val="1200"/>
              </a:spcBef>
              <a:spcAft>
                <a:spcPts val="0"/>
              </a:spcAft>
              <a:buNone/>
            </a:pPr>
            <a:r>
              <a:rPr lang="en"/>
              <a:t>	SBIR</a:t>
            </a:r>
            <a:endParaRPr/>
          </a:p>
          <a:p>
            <a:pPr indent="0" lvl="0" marL="0" rtl="0" algn="l">
              <a:spcBef>
                <a:spcPts val="1200"/>
              </a:spcBef>
              <a:spcAft>
                <a:spcPts val="0"/>
              </a:spcAft>
              <a:buNone/>
            </a:pPr>
            <a:r>
              <a:rPr lang="en"/>
              <a:t>	Angel/VC</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title="Baleena - Project Tile.jpg"/>
          <p:cNvPicPr preferRelativeResize="0"/>
          <p:nvPr/>
        </p:nvPicPr>
        <p:blipFill rotWithShape="1">
          <a:blip r:embed="rId3">
            <a:alphaModFix/>
          </a:blip>
          <a:srcRect b="0" l="14748" r="0" t="0"/>
          <a:stretch/>
        </p:blipFill>
        <p:spPr>
          <a:xfrm>
            <a:off x="1899675" y="1064475"/>
            <a:ext cx="2750049" cy="1828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1583550" y="274850"/>
            <a:ext cx="55416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DM Sans"/>
                <a:ea typeface="DM Sans"/>
                <a:cs typeface="DM Sans"/>
                <a:sym typeface="DM Sans"/>
              </a:rPr>
              <a:t>Flexible Expertise to Solve Your Hardware Challenges</a:t>
            </a:r>
            <a:endParaRPr sz="2400">
              <a:solidFill>
                <a:schemeClr val="dk1"/>
              </a:solidFill>
              <a:latin typeface="DM Sans"/>
              <a:ea typeface="DM Sans"/>
              <a:cs typeface="DM Sans"/>
              <a:sym typeface="DM Sans"/>
            </a:endParaRPr>
          </a:p>
        </p:txBody>
      </p:sp>
      <p:cxnSp>
        <p:nvCxnSpPr>
          <p:cNvPr id="67" name="Google Shape;67;p14"/>
          <p:cNvCxnSpPr/>
          <p:nvPr/>
        </p:nvCxnSpPr>
        <p:spPr>
          <a:xfrm>
            <a:off x="1655437" y="748925"/>
            <a:ext cx="2494200" cy="0"/>
          </a:xfrm>
          <a:prstGeom prst="straightConnector1">
            <a:avLst/>
          </a:prstGeom>
          <a:noFill/>
          <a:ln cap="flat" cmpd="sng" w="38100">
            <a:solidFill>
              <a:srgbClr val="0495F6"/>
            </a:solidFill>
            <a:prstDash val="solid"/>
            <a:round/>
            <a:headEnd len="med" w="med" type="none"/>
            <a:tailEnd len="med" w="med" type="none"/>
          </a:ln>
        </p:spPr>
      </p:cxnSp>
      <p:sp>
        <p:nvSpPr>
          <p:cNvPr id="68" name="Google Shape;68;p14"/>
          <p:cNvSpPr txBox="1"/>
          <p:nvPr/>
        </p:nvSpPr>
        <p:spPr>
          <a:xfrm>
            <a:off x="1583550" y="1317500"/>
            <a:ext cx="5976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Every company’s hardware challenges are unique, but the kind of expertise required to solve them is remarkably consistent: seasoned design and engineering talent that delivers high-quality results and spots and solves problems</a:t>
            </a:r>
            <a:r>
              <a:rPr lang="en" sz="1200">
                <a:solidFill>
                  <a:schemeClr val="dk1"/>
                </a:solidFill>
                <a:latin typeface="DM Sans"/>
                <a:ea typeface="DM Sans"/>
                <a:cs typeface="DM Sans"/>
                <a:sym typeface="DM Sans"/>
              </a:rPr>
              <a:t> before they become costly delays.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Most companies face the same dilemma: they need this capability, but don’t have the time, budget, or headcount to build it internally. Hiring full-time specialists you might not need long-term isn’t the an</a:t>
            </a:r>
            <a:r>
              <a:rPr lang="en" sz="1200">
                <a:solidFill>
                  <a:schemeClr val="dk1"/>
                </a:solidFill>
                <a:latin typeface="DM Sans"/>
                <a:ea typeface="DM Sans"/>
                <a:cs typeface="DM Sans"/>
                <a:sym typeface="DM Sans"/>
              </a:rPr>
              <a:t>swer.</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P</a:t>
            </a:r>
            <a:r>
              <a:rPr lang="en" sz="1200">
                <a:solidFill>
                  <a:schemeClr val="dk1"/>
                </a:solidFill>
                <a:latin typeface="DM Sans"/>
                <a:ea typeface="DM Sans"/>
                <a:cs typeface="DM Sans"/>
                <a:sym typeface="DM Sans"/>
              </a:rPr>
              <a:t>artnering with flexible experts is. We provide that flexibility - ensuring you get the right expertise, at the right moment, without the overhead or long-term burden.</a:t>
            </a:r>
            <a:endParaRPr sz="12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1830875" y="491875"/>
            <a:ext cx="8934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Quicksand"/>
                <a:ea typeface="Quicksand"/>
                <a:cs typeface="Quicksand"/>
                <a:sym typeface="Quicksand"/>
              </a:rPr>
              <a:t>THE </a:t>
            </a:r>
            <a:endParaRPr sz="2800">
              <a:solidFill>
                <a:schemeClr val="dk1"/>
              </a:solidFill>
              <a:latin typeface="Quicksand"/>
              <a:ea typeface="Quicksand"/>
              <a:cs typeface="Quicksand"/>
              <a:sym typeface="Quicksand"/>
            </a:endParaRPr>
          </a:p>
        </p:txBody>
      </p:sp>
      <p:sp>
        <p:nvSpPr>
          <p:cNvPr id="74" name="Google Shape;74;p15"/>
          <p:cNvSpPr txBox="1"/>
          <p:nvPr/>
        </p:nvSpPr>
        <p:spPr>
          <a:xfrm>
            <a:off x="4869225" y="491863"/>
            <a:ext cx="22809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Quicksand"/>
                <a:ea typeface="Quicksand"/>
                <a:cs typeface="Quicksand"/>
                <a:sym typeface="Quicksand"/>
              </a:rPr>
              <a:t>DIFFERENCE</a:t>
            </a:r>
            <a:endParaRPr sz="2800">
              <a:solidFill>
                <a:schemeClr val="dk1"/>
              </a:solidFill>
              <a:latin typeface="Quicksand"/>
              <a:ea typeface="Quicksand"/>
              <a:cs typeface="Quicksand"/>
              <a:sym typeface="Quicksand"/>
            </a:endParaRPr>
          </a:p>
        </p:txBody>
      </p:sp>
      <p:pic>
        <p:nvPicPr>
          <p:cNvPr id="75" name="Google Shape;75;p15" title="Solid-logo-black-yellow.png"/>
          <p:cNvPicPr preferRelativeResize="0"/>
          <p:nvPr/>
        </p:nvPicPr>
        <p:blipFill>
          <a:blip r:embed="rId4">
            <a:alphaModFix/>
          </a:blip>
          <a:stretch>
            <a:fillRect/>
          </a:stretch>
        </p:blipFill>
        <p:spPr>
          <a:xfrm>
            <a:off x="2724270" y="300013"/>
            <a:ext cx="2144952" cy="989724"/>
          </a:xfrm>
          <a:prstGeom prst="rect">
            <a:avLst/>
          </a:prstGeom>
          <a:noFill/>
          <a:ln>
            <a:noFill/>
          </a:ln>
        </p:spPr>
      </p:pic>
      <p:cxnSp>
        <p:nvCxnSpPr>
          <p:cNvPr id="76" name="Google Shape;76;p15"/>
          <p:cNvCxnSpPr/>
          <p:nvPr/>
        </p:nvCxnSpPr>
        <p:spPr>
          <a:xfrm>
            <a:off x="397309" y="1654925"/>
            <a:ext cx="0" cy="1390800"/>
          </a:xfrm>
          <a:prstGeom prst="straightConnector1">
            <a:avLst/>
          </a:prstGeom>
          <a:noFill/>
          <a:ln cap="flat" cmpd="sng" w="38100">
            <a:solidFill>
              <a:srgbClr val="FFB75A"/>
            </a:solidFill>
            <a:prstDash val="solid"/>
            <a:round/>
            <a:headEnd len="med" w="med" type="none"/>
            <a:tailEnd len="med" w="med" type="none"/>
          </a:ln>
        </p:spPr>
      </p:cxnSp>
      <p:sp>
        <p:nvSpPr>
          <p:cNvPr id="77" name="Google Shape;77;p15"/>
          <p:cNvSpPr txBox="1"/>
          <p:nvPr/>
        </p:nvSpPr>
        <p:spPr>
          <a:xfrm>
            <a:off x="1090938" y="1654925"/>
            <a:ext cx="3292200" cy="66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95F6"/>
                </a:solidFill>
                <a:latin typeface="DM Sans"/>
                <a:ea typeface="DM Sans"/>
                <a:cs typeface="DM Sans"/>
                <a:sym typeface="DM Sans"/>
              </a:rPr>
              <a:t>EVIDENCE-BASED DEVELOPMENT</a:t>
            </a:r>
            <a:endParaRPr b="1">
              <a:solidFill>
                <a:srgbClr val="0495F6"/>
              </a:solidFill>
              <a:latin typeface="DM Sans"/>
              <a:ea typeface="DM Sans"/>
              <a:cs typeface="DM Sans"/>
              <a:sym typeface="DM Sans"/>
            </a:endParaRPr>
          </a:p>
        </p:txBody>
      </p:sp>
      <p:pic>
        <p:nvPicPr>
          <p:cNvPr id="78" name="Google Shape;78;p15" title="evidence_based_icon.png"/>
          <p:cNvPicPr preferRelativeResize="0"/>
          <p:nvPr/>
        </p:nvPicPr>
        <p:blipFill>
          <a:blip r:embed="rId5">
            <a:alphaModFix/>
          </a:blip>
          <a:stretch>
            <a:fillRect/>
          </a:stretch>
        </p:blipFill>
        <p:spPr>
          <a:xfrm>
            <a:off x="428388" y="1654993"/>
            <a:ext cx="662551" cy="662551"/>
          </a:xfrm>
          <a:prstGeom prst="rect">
            <a:avLst/>
          </a:prstGeom>
          <a:noFill/>
          <a:ln>
            <a:noFill/>
          </a:ln>
        </p:spPr>
      </p:pic>
      <p:sp>
        <p:nvSpPr>
          <p:cNvPr id="79" name="Google Shape;79;p15"/>
          <p:cNvSpPr txBox="1"/>
          <p:nvPr/>
        </p:nvSpPr>
        <p:spPr>
          <a:xfrm>
            <a:off x="506088" y="2271009"/>
            <a:ext cx="3714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Our work is guided by data - from real-world testing and user feedback, not assumptions. We minimize risk by validating key design choices throughout the development process.</a:t>
            </a:r>
            <a:endParaRPr sz="1000">
              <a:solidFill>
                <a:schemeClr val="dk1"/>
              </a:solidFill>
              <a:latin typeface="DM Sans"/>
              <a:ea typeface="DM Sans"/>
              <a:cs typeface="DM Sans"/>
              <a:sym typeface="DM Sans"/>
            </a:endParaRPr>
          </a:p>
        </p:txBody>
      </p:sp>
      <p:cxnSp>
        <p:nvCxnSpPr>
          <p:cNvPr id="80" name="Google Shape;80;p15"/>
          <p:cNvCxnSpPr/>
          <p:nvPr/>
        </p:nvCxnSpPr>
        <p:spPr>
          <a:xfrm>
            <a:off x="397309" y="3431175"/>
            <a:ext cx="0" cy="1390800"/>
          </a:xfrm>
          <a:prstGeom prst="straightConnector1">
            <a:avLst/>
          </a:prstGeom>
          <a:noFill/>
          <a:ln cap="flat" cmpd="sng" w="38100">
            <a:solidFill>
              <a:srgbClr val="FFB75A"/>
            </a:solidFill>
            <a:prstDash val="solid"/>
            <a:round/>
            <a:headEnd len="med" w="med" type="none"/>
            <a:tailEnd len="med" w="med" type="none"/>
          </a:ln>
        </p:spPr>
      </p:cxnSp>
      <p:sp>
        <p:nvSpPr>
          <p:cNvPr id="81" name="Google Shape;81;p15"/>
          <p:cNvSpPr txBox="1"/>
          <p:nvPr/>
        </p:nvSpPr>
        <p:spPr>
          <a:xfrm>
            <a:off x="1090938" y="3431175"/>
            <a:ext cx="2724900" cy="66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95F6"/>
                </a:solidFill>
                <a:latin typeface="DM Sans"/>
                <a:ea typeface="DM Sans"/>
                <a:cs typeface="DM Sans"/>
                <a:sym typeface="DM Sans"/>
              </a:rPr>
              <a:t>DEEP ENGAGEMENT</a:t>
            </a:r>
            <a:endParaRPr b="1">
              <a:solidFill>
                <a:srgbClr val="0495F6"/>
              </a:solidFill>
              <a:latin typeface="DM Sans"/>
              <a:ea typeface="DM Sans"/>
              <a:cs typeface="DM Sans"/>
              <a:sym typeface="DM Sans"/>
            </a:endParaRPr>
          </a:p>
        </p:txBody>
      </p:sp>
      <p:sp>
        <p:nvSpPr>
          <p:cNvPr id="82" name="Google Shape;82;p15"/>
          <p:cNvSpPr txBox="1"/>
          <p:nvPr/>
        </p:nvSpPr>
        <p:spPr>
          <a:xfrm>
            <a:off x="506088" y="4047259"/>
            <a:ext cx="3714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We go deep with our projects, understanding before we execute. This ensures that our work is anchored on a foundation of truth and can stand up to heavy scrutiny and real-world testing.</a:t>
            </a:r>
            <a:endParaRPr sz="1000">
              <a:solidFill>
                <a:schemeClr val="dk1"/>
              </a:solidFill>
              <a:latin typeface="DM Sans"/>
              <a:ea typeface="DM Sans"/>
              <a:cs typeface="DM Sans"/>
              <a:sym typeface="DM Sans"/>
            </a:endParaRPr>
          </a:p>
        </p:txBody>
      </p:sp>
      <p:pic>
        <p:nvPicPr>
          <p:cNvPr id="83" name="Google Shape;83;p15" title="serious_depth_icon (1).png"/>
          <p:cNvPicPr preferRelativeResize="0"/>
          <p:nvPr/>
        </p:nvPicPr>
        <p:blipFill>
          <a:blip r:embed="rId6">
            <a:alphaModFix/>
          </a:blip>
          <a:stretch>
            <a:fillRect/>
          </a:stretch>
        </p:blipFill>
        <p:spPr>
          <a:xfrm>
            <a:off x="428387" y="3431260"/>
            <a:ext cx="662551" cy="662551"/>
          </a:xfrm>
          <a:prstGeom prst="rect">
            <a:avLst/>
          </a:prstGeom>
          <a:noFill/>
          <a:ln>
            <a:noFill/>
          </a:ln>
        </p:spPr>
      </p:pic>
      <p:cxnSp>
        <p:nvCxnSpPr>
          <p:cNvPr id="84" name="Google Shape;84;p15"/>
          <p:cNvCxnSpPr/>
          <p:nvPr/>
        </p:nvCxnSpPr>
        <p:spPr>
          <a:xfrm>
            <a:off x="4760859" y="1654925"/>
            <a:ext cx="0" cy="1390800"/>
          </a:xfrm>
          <a:prstGeom prst="straightConnector1">
            <a:avLst/>
          </a:prstGeom>
          <a:noFill/>
          <a:ln cap="flat" cmpd="sng" w="38100">
            <a:solidFill>
              <a:srgbClr val="FFB75A"/>
            </a:solidFill>
            <a:prstDash val="solid"/>
            <a:round/>
            <a:headEnd len="med" w="med" type="none"/>
            <a:tailEnd len="med" w="med" type="none"/>
          </a:ln>
        </p:spPr>
      </p:cxnSp>
      <p:sp>
        <p:nvSpPr>
          <p:cNvPr id="85" name="Google Shape;85;p15"/>
          <p:cNvSpPr txBox="1"/>
          <p:nvPr/>
        </p:nvSpPr>
        <p:spPr>
          <a:xfrm>
            <a:off x="5454488" y="1654925"/>
            <a:ext cx="3292200" cy="66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95F6"/>
                </a:solidFill>
                <a:latin typeface="DM Sans"/>
                <a:ea typeface="DM Sans"/>
                <a:cs typeface="DM Sans"/>
                <a:sym typeface="DM Sans"/>
              </a:rPr>
              <a:t>SMALL, EXPERT TEAM</a:t>
            </a:r>
            <a:endParaRPr b="1">
              <a:solidFill>
                <a:srgbClr val="0495F6"/>
              </a:solidFill>
              <a:latin typeface="DM Sans"/>
              <a:ea typeface="DM Sans"/>
              <a:cs typeface="DM Sans"/>
              <a:sym typeface="DM Sans"/>
            </a:endParaRPr>
          </a:p>
        </p:txBody>
      </p:sp>
      <p:sp>
        <p:nvSpPr>
          <p:cNvPr id="86" name="Google Shape;86;p15"/>
          <p:cNvSpPr txBox="1"/>
          <p:nvPr/>
        </p:nvSpPr>
        <p:spPr>
          <a:xfrm>
            <a:off x="4869638" y="2271009"/>
            <a:ext cx="3714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We’ve built a team of senior engineers and designers who have helped scores of clients succeed. Our low overhead, direct access approach lets you work directly with the talent you need to solve problems.</a:t>
            </a:r>
            <a:endParaRPr sz="1000">
              <a:solidFill>
                <a:schemeClr val="dk1"/>
              </a:solidFill>
              <a:latin typeface="DM Sans"/>
              <a:ea typeface="DM Sans"/>
              <a:cs typeface="DM Sans"/>
              <a:sym typeface="DM Sans"/>
            </a:endParaRPr>
          </a:p>
        </p:txBody>
      </p:sp>
      <p:cxnSp>
        <p:nvCxnSpPr>
          <p:cNvPr id="87" name="Google Shape;87;p15"/>
          <p:cNvCxnSpPr/>
          <p:nvPr/>
        </p:nvCxnSpPr>
        <p:spPr>
          <a:xfrm>
            <a:off x="4760859" y="3431175"/>
            <a:ext cx="0" cy="1390800"/>
          </a:xfrm>
          <a:prstGeom prst="straightConnector1">
            <a:avLst/>
          </a:prstGeom>
          <a:noFill/>
          <a:ln cap="flat" cmpd="sng" w="38100">
            <a:solidFill>
              <a:srgbClr val="FFB75A"/>
            </a:solidFill>
            <a:prstDash val="solid"/>
            <a:round/>
            <a:headEnd len="med" w="med" type="none"/>
            <a:tailEnd len="med" w="med" type="none"/>
          </a:ln>
        </p:spPr>
      </p:cxnSp>
      <p:sp>
        <p:nvSpPr>
          <p:cNvPr id="88" name="Google Shape;88;p15"/>
          <p:cNvSpPr txBox="1"/>
          <p:nvPr/>
        </p:nvSpPr>
        <p:spPr>
          <a:xfrm>
            <a:off x="5454488" y="3431175"/>
            <a:ext cx="2724900" cy="66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95F6"/>
                </a:solidFill>
                <a:latin typeface="DM Sans"/>
                <a:ea typeface="DM Sans"/>
                <a:cs typeface="DM Sans"/>
                <a:sym typeface="DM Sans"/>
              </a:rPr>
              <a:t>STARTUP DNA</a:t>
            </a:r>
            <a:endParaRPr b="1">
              <a:solidFill>
                <a:srgbClr val="0495F6"/>
              </a:solidFill>
              <a:latin typeface="DM Sans"/>
              <a:ea typeface="DM Sans"/>
              <a:cs typeface="DM Sans"/>
              <a:sym typeface="DM Sans"/>
            </a:endParaRPr>
          </a:p>
        </p:txBody>
      </p:sp>
      <p:sp>
        <p:nvSpPr>
          <p:cNvPr id="89" name="Google Shape;89;p15"/>
          <p:cNvSpPr txBox="1"/>
          <p:nvPr/>
        </p:nvSpPr>
        <p:spPr>
          <a:xfrm>
            <a:off x="4869638" y="4047259"/>
            <a:ext cx="37140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Our fast, agile approach was honed through collaborations with 50+ startups. We’re about making maximum impact with minimal overhead and zero corporate bureaucracy.</a:t>
            </a:r>
            <a:endParaRPr sz="1000">
              <a:solidFill>
                <a:schemeClr val="dk1"/>
              </a:solidFill>
              <a:latin typeface="DM Sans"/>
              <a:ea typeface="DM Sans"/>
              <a:cs typeface="DM Sans"/>
              <a:sym typeface="DM Sans"/>
            </a:endParaRPr>
          </a:p>
        </p:txBody>
      </p:sp>
      <p:pic>
        <p:nvPicPr>
          <p:cNvPr id="90" name="Google Shape;90;p15" title="small_team_icon (1).png"/>
          <p:cNvPicPr preferRelativeResize="0"/>
          <p:nvPr/>
        </p:nvPicPr>
        <p:blipFill>
          <a:blip r:embed="rId7">
            <a:alphaModFix/>
          </a:blip>
          <a:stretch>
            <a:fillRect/>
          </a:stretch>
        </p:blipFill>
        <p:spPr>
          <a:xfrm>
            <a:off x="4791925" y="1654988"/>
            <a:ext cx="662574" cy="662574"/>
          </a:xfrm>
          <a:prstGeom prst="rect">
            <a:avLst/>
          </a:prstGeom>
          <a:noFill/>
          <a:ln>
            <a:noFill/>
          </a:ln>
        </p:spPr>
      </p:pic>
      <p:pic>
        <p:nvPicPr>
          <p:cNvPr id="91" name="Google Shape;91;p15" title="startup_dna_icon.png"/>
          <p:cNvPicPr preferRelativeResize="0"/>
          <p:nvPr/>
        </p:nvPicPr>
        <p:blipFill>
          <a:blip r:embed="rId8">
            <a:alphaModFix/>
          </a:blip>
          <a:stretch>
            <a:fillRect/>
          </a:stretch>
        </p:blipFill>
        <p:spPr>
          <a:xfrm>
            <a:off x="4791925" y="3431238"/>
            <a:ext cx="662574" cy="662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16"/>
          <p:cNvSpPr/>
          <p:nvPr/>
        </p:nvSpPr>
        <p:spPr>
          <a:xfrm>
            <a:off x="1328113" y="17015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Research &amp; </a:t>
            </a:r>
            <a:r>
              <a:rPr lang="en">
                <a:latin typeface="DM Sans"/>
                <a:ea typeface="DM Sans"/>
                <a:cs typeface="DM Sans"/>
                <a:sym typeface="DM Sans"/>
              </a:rPr>
              <a:t>Strategy</a:t>
            </a:r>
            <a:endParaRPr>
              <a:latin typeface="DM Sans"/>
              <a:ea typeface="DM Sans"/>
              <a:cs typeface="DM Sans"/>
              <a:sym typeface="DM Sans"/>
            </a:endParaRPr>
          </a:p>
        </p:txBody>
      </p:sp>
      <p:sp>
        <p:nvSpPr>
          <p:cNvPr id="97" name="Google Shape;97;p16"/>
          <p:cNvSpPr/>
          <p:nvPr/>
        </p:nvSpPr>
        <p:spPr>
          <a:xfrm>
            <a:off x="4803513" y="17015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Industrial Design</a:t>
            </a:r>
            <a:endParaRPr>
              <a:latin typeface="DM Sans"/>
              <a:ea typeface="DM Sans"/>
              <a:cs typeface="DM Sans"/>
              <a:sym typeface="DM Sans"/>
            </a:endParaRPr>
          </a:p>
        </p:txBody>
      </p:sp>
      <p:sp>
        <p:nvSpPr>
          <p:cNvPr id="98" name="Google Shape;98;p16"/>
          <p:cNvSpPr/>
          <p:nvPr/>
        </p:nvSpPr>
        <p:spPr>
          <a:xfrm>
            <a:off x="4803513" y="28708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Electrical Engineering &amp; Embedded Systems Design</a:t>
            </a:r>
            <a:endParaRPr>
              <a:latin typeface="DM Sans"/>
              <a:ea typeface="DM Sans"/>
              <a:cs typeface="DM Sans"/>
              <a:sym typeface="DM Sans"/>
            </a:endParaRPr>
          </a:p>
        </p:txBody>
      </p:sp>
      <p:sp>
        <p:nvSpPr>
          <p:cNvPr id="99" name="Google Shape;99;p16"/>
          <p:cNvSpPr/>
          <p:nvPr/>
        </p:nvSpPr>
        <p:spPr>
          <a:xfrm>
            <a:off x="1328113" y="28708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Mechanical Engineering</a:t>
            </a:r>
            <a:endParaRPr>
              <a:latin typeface="DM Sans"/>
              <a:ea typeface="DM Sans"/>
              <a:cs typeface="DM Sans"/>
              <a:sym typeface="DM Sans"/>
            </a:endParaRPr>
          </a:p>
        </p:txBody>
      </p:sp>
      <p:sp>
        <p:nvSpPr>
          <p:cNvPr id="100" name="Google Shape;100;p16"/>
          <p:cNvSpPr txBox="1"/>
          <p:nvPr/>
        </p:nvSpPr>
        <p:spPr>
          <a:xfrm>
            <a:off x="1219350" y="124325"/>
            <a:ext cx="67053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495F6"/>
                </a:solidFill>
              </a:rPr>
              <a:t>End-to-End Hardware Product Development</a:t>
            </a:r>
            <a:endParaRPr b="1" sz="2400">
              <a:solidFill>
                <a:srgbClr val="0495F6"/>
              </a:solidFill>
            </a:endParaRPr>
          </a:p>
        </p:txBody>
      </p:sp>
      <p:sp>
        <p:nvSpPr>
          <p:cNvPr id="101" name="Google Shape;101;p16"/>
          <p:cNvSpPr txBox="1"/>
          <p:nvPr/>
        </p:nvSpPr>
        <p:spPr>
          <a:xfrm>
            <a:off x="1219350" y="683750"/>
            <a:ext cx="67053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rPr>
              <a:t>From crafting a comprehensive development strategy to </a:t>
            </a:r>
            <a:r>
              <a:rPr lang="en" sz="1100">
                <a:solidFill>
                  <a:schemeClr val="lt1"/>
                </a:solidFill>
              </a:rPr>
              <a:t>scaling to pilot production and beyond</a:t>
            </a:r>
            <a:r>
              <a:rPr lang="en" sz="1100">
                <a:solidFill>
                  <a:schemeClr val="lt1"/>
                </a:solidFill>
              </a:rPr>
              <a:t>, we provide the complete range of expertise needed to transform your hardware concept into a successful commercial product.</a:t>
            </a:r>
            <a:endParaRPr sz="1100">
              <a:solidFill>
                <a:schemeClr val="lt1"/>
              </a:solidFill>
            </a:endParaRPr>
          </a:p>
        </p:txBody>
      </p:sp>
      <p:sp>
        <p:nvSpPr>
          <p:cNvPr id="102" name="Google Shape;102;p16"/>
          <p:cNvSpPr txBox="1"/>
          <p:nvPr/>
        </p:nvSpPr>
        <p:spPr>
          <a:xfrm>
            <a:off x="8026025" y="2929150"/>
            <a:ext cx="11181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highlight>
                  <a:srgbClr val="FFFF00"/>
                </a:highlight>
              </a:rPr>
              <a:t>Cards flip on click or hover</a:t>
            </a:r>
            <a:endParaRPr sz="1200">
              <a:solidFill>
                <a:schemeClr val="dk2"/>
              </a:solidFill>
              <a:highlight>
                <a:srgbClr val="FFFF00"/>
              </a:highlight>
            </a:endParaRPr>
          </a:p>
        </p:txBody>
      </p:sp>
      <p:sp>
        <p:nvSpPr>
          <p:cNvPr id="103" name="Google Shape;103;p16"/>
          <p:cNvSpPr/>
          <p:nvPr/>
        </p:nvSpPr>
        <p:spPr>
          <a:xfrm>
            <a:off x="4803513" y="40401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Manufacturing Preparation</a:t>
            </a:r>
            <a:endParaRPr>
              <a:latin typeface="DM Sans"/>
              <a:ea typeface="DM Sans"/>
              <a:cs typeface="DM Sans"/>
              <a:sym typeface="DM Sans"/>
            </a:endParaRPr>
          </a:p>
        </p:txBody>
      </p:sp>
      <p:sp>
        <p:nvSpPr>
          <p:cNvPr id="104" name="Google Shape;104;p16"/>
          <p:cNvSpPr/>
          <p:nvPr/>
        </p:nvSpPr>
        <p:spPr>
          <a:xfrm>
            <a:off x="1328113" y="40401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Prototyping &amp; Testing</a:t>
            </a:r>
            <a:endParaRPr>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p17"/>
          <p:cNvSpPr txBox="1"/>
          <p:nvPr/>
        </p:nvSpPr>
        <p:spPr>
          <a:xfrm>
            <a:off x="8026025" y="2929150"/>
            <a:ext cx="11181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highlight>
                  <a:srgbClr val="FFFF00"/>
                </a:highlight>
              </a:rPr>
              <a:t>Cards flip on click or hover</a:t>
            </a:r>
            <a:endParaRPr sz="1200">
              <a:solidFill>
                <a:schemeClr val="dk2"/>
              </a:solidFill>
              <a:highlight>
                <a:srgbClr val="FFFF00"/>
              </a:highlight>
            </a:endParaRPr>
          </a:p>
        </p:txBody>
      </p:sp>
      <p:sp>
        <p:nvSpPr>
          <p:cNvPr id="110" name="Google Shape;110;p17"/>
          <p:cNvSpPr/>
          <p:nvPr/>
        </p:nvSpPr>
        <p:spPr>
          <a:xfrm>
            <a:off x="1328113" y="17015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M</a:t>
            </a:r>
            <a:r>
              <a:rPr lang="en" sz="1000">
                <a:solidFill>
                  <a:schemeClr val="dk1"/>
                </a:solidFill>
                <a:latin typeface="DM Sans"/>
                <a:ea typeface="DM Sans"/>
                <a:cs typeface="DM Sans"/>
                <a:sym typeface="DM Sans"/>
              </a:rPr>
              <a:t>arket &amp; competition analysis</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Risk identification &amp; prioritization</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Product roadmap development</a:t>
            </a:r>
            <a:endParaRPr sz="1000">
              <a:latin typeface="DM Sans"/>
              <a:ea typeface="DM Sans"/>
              <a:cs typeface="DM Sans"/>
              <a:sym typeface="DM Sans"/>
            </a:endParaRPr>
          </a:p>
        </p:txBody>
      </p:sp>
      <p:sp>
        <p:nvSpPr>
          <p:cNvPr id="111" name="Google Shape;111;p17"/>
          <p:cNvSpPr/>
          <p:nvPr/>
        </p:nvSpPr>
        <p:spPr>
          <a:xfrm>
            <a:off x="1328113" y="28708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Electromechanical system design</a:t>
            </a:r>
            <a:endParaRPr sz="1000">
              <a:solidFill>
                <a:schemeClr val="dk1"/>
              </a:solidFill>
              <a:latin typeface="DM Sans"/>
              <a:ea typeface="DM Sans"/>
              <a:cs typeface="DM Sans"/>
              <a:sym typeface="DM Sans"/>
            </a:endParaRPr>
          </a:p>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Computer Aided Design</a:t>
            </a:r>
            <a:endParaRPr sz="1000">
              <a:solidFill>
                <a:schemeClr val="dk1"/>
              </a:solidFill>
              <a:latin typeface="DM Sans"/>
              <a:ea typeface="DM Sans"/>
              <a:cs typeface="DM Sans"/>
              <a:sym typeface="DM Sans"/>
            </a:endParaRPr>
          </a:p>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Part fabrication &amp; prototype assembly</a:t>
            </a:r>
            <a:endParaRPr sz="1000">
              <a:latin typeface="DM Sans"/>
              <a:ea typeface="DM Sans"/>
              <a:cs typeface="DM Sans"/>
              <a:sym typeface="DM Sans"/>
            </a:endParaRPr>
          </a:p>
        </p:txBody>
      </p:sp>
      <p:sp>
        <p:nvSpPr>
          <p:cNvPr id="112" name="Google Shape;112;p17"/>
          <p:cNvSpPr/>
          <p:nvPr/>
        </p:nvSpPr>
        <p:spPr>
          <a:xfrm>
            <a:off x="1328113" y="40401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Sourcing &amp; assembly of Alpha &amp; Beta Prototypes</a:t>
            </a:r>
            <a:endParaRPr sz="1000">
              <a:solidFill>
                <a:schemeClr val="dk1"/>
              </a:solidFill>
              <a:latin typeface="DM Sans"/>
              <a:ea typeface="DM Sans"/>
              <a:cs typeface="DM Sans"/>
              <a:sym typeface="DM Sans"/>
            </a:endParaRPr>
          </a:p>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Test plan development</a:t>
            </a:r>
            <a:endParaRPr sz="1000">
              <a:solidFill>
                <a:schemeClr val="dk1"/>
              </a:solidFill>
              <a:latin typeface="DM Sans"/>
              <a:ea typeface="DM Sans"/>
              <a:cs typeface="DM Sans"/>
              <a:sym typeface="DM Sans"/>
            </a:endParaRPr>
          </a:p>
          <a:p>
            <a:pPr indent="-234950" lvl="0" marL="342900" rtl="0" algn="l">
              <a:lnSpc>
                <a:spcPct val="115000"/>
              </a:lnSpc>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Prototype testing &amp; analysis</a:t>
            </a:r>
            <a:endParaRPr sz="1000">
              <a:solidFill>
                <a:schemeClr val="dk1"/>
              </a:solidFill>
              <a:latin typeface="DM Sans"/>
              <a:ea typeface="DM Sans"/>
              <a:cs typeface="DM Sans"/>
              <a:sym typeface="DM Sans"/>
            </a:endParaRPr>
          </a:p>
        </p:txBody>
      </p:sp>
      <p:sp>
        <p:nvSpPr>
          <p:cNvPr id="113" name="Google Shape;113;p17"/>
          <p:cNvSpPr/>
          <p:nvPr/>
        </p:nvSpPr>
        <p:spPr>
          <a:xfrm>
            <a:off x="4803513" y="40401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Design for manufacturability &amp; assembly</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Supply chain development &amp; management</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Product certification facilitation</a:t>
            </a:r>
            <a:endParaRPr sz="1000">
              <a:solidFill>
                <a:schemeClr val="dk1"/>
              </a:solidFill>
              <a:latin typeface="DM Sans"/>
              <a:ea typeface="DM Sans"/>
              <a:cs typeface="DM Sans"/>
              <a:sym typeface="DM Sans"/>
            </a:endParaRPr>
          </a:p>
        </p:txBody>
      </p:sp>
      <p:sp>
        <p:nvSpPr>
          <p:cNvPr id="114" name="Google Shape;114;p17"/>
          <p:cNvSpPr/>
          <p:nvPr/>
        </p:nvSpPr>
        <p:spPr>
          <a:xfrm>
            <a:off x="4803513" y="17015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Concept generation</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Journey mapping &amp; storyboarding</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Form and CMF development</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Hardware UI/UX design</a:t>
            </a:r>
            <a:endParaRPr sz="1000">
              <a:solidFill>
                <a:schemeClr val="dk1"/>
              </a:solidFill>
              <a:latin typeface="DM Sans"/>
              <a:ea typeface="DM Sans"/>
              <a:cs typeface="DM Sans"/>
              <a:sym typeface="DM Sans"/>
            </a:endParaRPr>
          </a:p>
        </p:txBody>
      </p:sp>
      <p:sp>
        <p:nvSpPr>
          <p:cNvPr id="115" name="Google Shape;115;p17"/>
          <p:cNvSpPr/>
          <p:nvPr/>
        </p:nvSpPr>
        <p:spPr>
          <a:xfrm>
            <a:off x="4803513" y="2870850"/>
            <a:ext cx="2874900" cy="101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Electrical system design &amp; part selection</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Breadboard prototyping</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Firmware development</a:t>
            </a:r>
            <a:endParaRPr sz="1000">
              <a:solidFill>
                <a:schemeClr val="dk1"/>
              </a:solidFill>
              <a:latin typeface="DM Sans"/>
              <a:ea typeface="DM Sans"/>
              <a:cs typeface="DM Sans"/>
              <a:sym typeface="DM Sans"/>
            </a:endParaRPr>
          </a:p>
          <a:p>
            <a:pPr indent="-234950" lvl="0" marL="342900" rtl="0" algn="l">
              <a:spcBef>
                <a:spcPts val="0"/>
              </a:spcBef>
              <a:spcAft>
                <a:spcPts val="0"/>
              </a:spcAft>
              <a:buClr>
                <a:schemeClr val="dk1"/>
              </a:buClr>
              <a:buSzPts val="1000"/>
              <a:buFont typeface="DM Sans"/>
              <a:buChar char="●"/>
            </a:pPr>
            <a:r>
              <a:rPr lang="en" sz="1000">
                <a:solidFill>
                  <a:schemeClr val="dk1"/>
                </a:solidFill>
                <a:latin typeface="DM Sans"/>
                <a:ea typeface="DM Sans"/>
                <a:cs typeface="DM Sans"/>
                <a:sym typeface="DM Sans"/>
              </a:rPr>
              <a:t>PCB design</a:t>
            </a:r>
            <a:endParaRPr sz="1000">
              <a:solidFill>
                <a:schemeClr val="dk1"/>
              </a:solidFill>
              <a:latin typeface="DM Sans"/>
              <a:ea typeface="DM Sans"/>
              <a:cs typeface="DM Sans"/>
              <a:sym typeface="DM Sans"/>
            </a:endParaRPr>
          </a:p>
        </p:txBody>
      </p:sp>
      <p:sp>
        <p:nvSpPr>
          <p:cNvPr id="116" name="Google Shape;116;p17"/>
          <p:cNvSpPr txBox="1"/>
          <p:nvPr/>
        </p:nvSpPr>
        <p:spPr>
          <a:xfrm>
            <a:off x="1219350" y="124325"/>
            <a:ext cx="67053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495F6"/>
                </a:solidFill>
              </a:rPr>
              <a:t>End-to-End Hardware Product Development</a:t>
            </a:r>
            <a:endParaRPr b="1" sz="2400">
              <a:solidFill>
                <a:srgbClr val="0495F6"/>
              </a:solidFill>
            </a:endParaRPr>
          </a:p>
        </p:txBody>
      </p:sp>
      <p:sp>
        <p:nvSpPr>
          <p:cNvPr id="117" name="Google Shape;117;p17"/>
          <p:cNvSpPr txBox="1"/>
          <p:nvPr/>
        </p:nvSpPr>
        <p:spPr>
          <a:xfrm>
            <a:off x="1219350" y="683750"/>
            <a:ext cx="67053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FFFFFF"/>
                </a:solidFill>
              </a:rPr>
              <a:t>From crafting a comprehensive development strategy to scaling to pilot production and beyond, we provide the complete range of expertise needed to transform your hardware concept into a successful commercial product.</a:t>
            </a:r>
            <a:endParaRPr sz="11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95F6"/>
        </a:solidFill>
      </p:bgPr>
    </p:bg>
    <p:spTree>
      <p:nvGrpSpPr>
        <p:cNvPr id="121" name="Shape 121"/>
        <p:cNvGrpSpPr/>
        <p:nvPr/>
      </p:nvGrpSpPr>
      <p:grpSpPr>
        <a:xfrm>
          <a:off x="0" y="0"/>
          <a:ext cx="0" cy="0"/>
          <a:chOff x="0" y="0"/>
          <a:chExt cx="0" cy="0"/>
        </a:xfrm>
      </p:grpSpPr>
      <p:sp>
        <p:nvSpPr>
          <p:cNvPr id="122" name="Google Shape;122;p18"/>
          <p:cNvSpPr txBox="1"/>
          <p:nvPr/>
        </p:nvSpPr>
        <p:spPr>
          <a:xfrm>
            <a:off x="897000" y="901300"/>
            <a:ext cx="735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DM Sans"/>
                <a:ea typeface="DM Sans"/>
                <a:cs typeface="DM Sans"/>
                <a:sym typeface="DM Sans"/>
              </a:rPr>
              <a:t>Trusted by innovative companies - from startups to established brands - we partner with clients across industries to de-risk and commercialize breakthrough hardware products.</a:t>
            </a:r>
            <a:endParaRPr sz="1200">
              <a:latin typeface="DM Sans"/>
              <a:ea typeface="DM Sans"/>
              <a:cs typeface="DM Sans"/>
              <a:sym typeface="DM Sans"/>
            </a:endParaRPr>
          </a:p>
        </p:txBody>
      </p:sp>
      <p:sp>
        <p:nvSpPr>
          <p:cNvPr id="123" name="Google Shape;123;p18"/>
          <p:cNvSpPr txBox="1"/>
          <p:nvPr/>
        </p:nvSpPr>
        <p:spPr>
          <a:xfrm>
            <a:off x="3226350" y="300025"/>
            <a:ext cx="269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Quicksand"/>
                <a:ea typeface="Quicksand"/>
                <a:cs typeface="Quicksand"/>
                <a:sym typeface="Quicksand"/>
              </a:rPr>
              <a:t>OUR </a:t>
            </a:r>
            <a:r>
              <a:rPr b="1" lang="en" sz="2400">
                <a:solidFill>
                  <a:schemeClr val="dk1"/>
                </a:solidFill>
                <a:latin typeface="Quicksand"/>
                <a:ea typeface="Quicksand"/>
                <a:cs typeface="Quicksand"/>
                <a:sym typeface="Quicksand"/>
              </a:rPr>
              <a:t>CLIENTS</a:t>
            </a:r>
            <a:endParaRPr b="1" sz="2400">
              <a:solidFill>
                <a:schemeClr val="dk1"/>
              </a:solidFill>
              <a:latin typeface="Quicksand"/>
              <a:ea typeface="Quicksand"/>
              <a:cs typeface="Quicksand"/>
              <a:sym typeface="Quicksand"/>
            </a:endParaRPr>
          </a:p>
        </p:txBody>
      </p:sp>
      <p:pic>
        <p:nvPicPr>
          <p:cNvPr id="124" name="Google Shape;124;p18"/>
          <p:cNvPicPr preferRelativeResize="0"/>
          <p:nvPr/>
        </p:nvPicPr>
        <p:blipFill>
          <a:blip r:embed="rId4">
            <a:alphaModFix/>
          </a:blip>
          <a:stretch>
            <a:fillRect/>
          </a:stretch>
        </p:blipFill>
        <p:spPr>
          <a:xfrm>
            <a:off x="2582038" y="2020439"/>
            <a:ext cx="1688126" cy="357875"/>
          </a:xfrm>
          <a:prstGeom prst="rect">
            <a:avLst/>
          </a:prstGeom>
          <a:noFill/>
          <a:ln>
            <a:noFill/>
          </a:ln>
        </p:spPr>
      </p:pic>
      <p:pic>
        <p:nvPicPr>
          <p:cNvPr id="125" name="Google Shape;125;p18"/>
          <p:cNvPicPr preferRelativeResize="0"/>
          <p:nvPr/>
        </p:nvPicPr>
        <p:blipFill>
          <a:blip r:embed="rId5">
            <a:alphaModFix/>
          </a:blip>
          <a:stretch>
            <a:fillRect/>
          </a:stretch>
        </p:blipFill>
        <p:spPr>
          <a:xfrm>
            <a:off x="4484100" y="2869531"/>
            <a:ext cx="1847850" cy="324357"/>
          </a:xfrm>
          <a:prstGeom prst="rect">
            <a:avLst/>
          </a:prstGeom>
          <a:noFill/>
          <a:ln>
            <a:noFill/>
          </a:ln>
        </p:spPr>
      </p:pic>
      <p:pic>
        <p:nvPicPr>
          <p:cNvPr id="126" name="Google Shape;126;p18"/>
          <p:cNvPicPr preferRelativeResize="0"/>
          <p:nvPr/>
        </p:nvPicPr>
        <p:blipFill>
          <a:blip r:embed="rId6">
            <a:alphaModFix/>
          </a:blip>
          <a:stretch>
            <a:fillRect/>
          </a:stretch>
        </p:blipFill>
        <p:spPr>
          <a:xfrm>
            <a:off x="849013" y="3577208"/>
            <a:ext cx="1295050" cy="503631"/>
          </a:xfrm>
          <a:prstGeom prst="rect">
            <a:avLst/>
          </a:prstGeom>
          <a:noFill/>
          <a:ln>
            <a:noFill/>
          </a:ln>
        </p:spPr>
      </p:pic>
      <p:pic>
        <p:nvPicPr>
          <p:cNvPr id="127" name="Google Shape;127;p18"/>
          <p:cNvPicPr preferRelativeResize="0"/>
          <p:nvPr/>
        </p:nvPicPr>
        <p:blipFill>
          <a:blip r:embed="rId7">
            <a:alphaModFix/>
          </a:blip>
          <a:stretch>
            <a:fillRect/>
          </a:stretch>
        </p:blipFill>
        <p:spPr>
          <a:xfrm>
            <a:off x="1004605" y="2713425"/>
            <a:ext cx="983883" cy="636575"/>
          </a:xfrm>
          <a:prstGeom prst="rect">
            <a:avLst/>
          </a:prstGeom>
          <a:noFill/>
          <a:ln>
            <a:noFill/>
          </a:ln>
        </p:spPr>
      </p:pic>
      <p:pic>
        <p:nvPicPr>
          <p:cNvPr id="128" name="Google Shape;128;p18"/>
          <p:cNvPicPr preferRelativeResize="0"/>
          <p:nvPr/>
        </p:nvPicPr>
        <p:blipFill>
          <a:blip r:embed="rId8">
            <a:alphaModFix/>
          </a:blip>
          <a:stretch>
            <a:fillRect/>
          </a:stretch>
        </p:blipFill>
        <p:spPr>
          <a:xfrm>
            <a:off x="6678275" y="4402446"/>
            <a:ext cx="1688125" cy="465954"/>
          </a:xfrm>
          <a:prstGeom prst="rect">
            <a:avLst/>
          </a:prstGeom>
          <a:noFill/>
          <a:ln>
            <a:noFill/>
          </a:ln>
        </p:spPr>
      </p:pic>
      <p:pic>
        <p:nvPicPr>
          <p:cNvPr id="129" name="Google Shape;129;p18"/>
          <p:cNvPicPr preferRelativeResize="0"/>
          <p:nvPr/>
        </p:nvPicPr>
        <p:blipFill>
          <a:blip r:embed="rId9">
            <a:alphaModFix/>
          </a:blip>
          <a:stretch>
            <a:fillRect/>
          </a:stretch>
        </p:blipFill>
        <p:spPr>
          <a:xfrm>
            <a:off x="4909376" y="3597835"/>
            <a:ext cx="1255834" cy="448875"/>
          </a:xfrm>
          <a:prstGeom prst="rect">
            <a:avLst/>
          </a:prstGeom>
          <a:noFill/>
          <a:ln>
            <a:noFill/>
          </a:ln>
        </p:spPr>
      </p:pic>
      <p:pic>
        <p:nvPicPr>
          <p:cNvPr id="130" name="Google Shape;130;p18"/>
          <p:cNvPicPr preferRelativeResize="0"/>
          <p:nvPr/>
        </p:nvPicPr>
        <p:blipFill>
          <a:blip r:embed="rId10">
            <a:alphaModFix/>
          </a:blip>
          <a:stretch>
            <a:fillRect/>
          </a:stretch>
        </p:blipFill>
        <p:spPr>
          <a:xfrm>
            <a:off x="2798187" y="4329986"/>
            <a:ext cx="1255826" cy="627928"/>
          </a:xfrm>
          <a:prstGeom prst="rect">
            <a:avLst/>
          </a:prstGeom>
          <a:noFill/>
          <a:ln>
            <a:noFill/>
          </a:ln>
        </p:spPr>
      </p:pic>
      <p:pic>
        <p:nvPicPr>
          <p:cNvPr id="131" name="Google Shape;131;p18"/>
          <p:cNvPicPr preferRelativeResize="0"/>
          <p:nvPr/>
        </p:nvPicPr>
        <p:blipFill>
          <a:blip r:embed="rId11">
            <a:alphaModFix/>
          </a:blip>
          <a:stretch>
            <a:fillRect/>
          </a:stretch>
        </p:blipFill>
        <p:spPr>
          <a:xfrm>
            <a:off x="7069666" y="3422213"/>
            <a:ext cx="800100" cy="800100"/>
          </a:xfrm>
          <a:prstGeom prst="rect">
            <a:avLst/>
          </a:prstGeom>
          <a:noFill/>
          <a:ln>
            <a:noFill/>
          </a:ln>
        </p:spPr>
      </p:pic>
      <p:pic>
        <p:nvPicPr>
          <p:cNvPr id="132" name="Google Shape;132;p18"/>
          <p:cNvPicPr preferRelativeResize="0"/>
          <p:nvPr/>
        </p:nvPicPr>
        <p:blipFill>
          <a:blip r:embed="rId12">
            <a:alphaModFix/>
          </a:blip>
          <a:stretch>
            <a:fillRect/>
          </a:stretch>
        </p:blipFill>
        <p:spPr>
          <a:xfrm>
            <a:off x="828472" y="4504950"/>
            <a:ext cx="1336125" cy="278000"/>
          </a:xfrm>
          <a:prstGeom prst="rect">
            <a:avLst/>
          </a:prstGeom>
          <a:noFill/>
          <a:ln>
            <a:noFill/>
          </a:ln>
        </p:spPr>
      </p:pic>
      <p:pic>
        <p:nvPicPr>
          <p:cNvPr id="133" name="Google Shape;133;p18"/>
          <p:cNvPicPr preferRelativeResize="0"/>
          <p:nvPr/>
        </p:nvPicPr>
        <p:blipFill>
          <a:blip r:embed="rId13">
            <a:alphaModFix/>
          </a:blip>
          <a:stretch>
            <a:fillRect/>
          </a:stretch>
        </p:blipFill>
        <p:spPr>
          <a:xfrm>
            <a:off x="4689072" y="2037213"/>
            <a:ext cx="1437926" cy="324375"/>
          </a:xfrm>
          <a:prstGeom prst="rect">
            <a:avLst/>
          </a:prstGeom>
          <a:noFill/>
          <a:ln>
            <a:noFill/>
          </a:ln>
        </p:spPr>
      </p:pic>
      <p:pic>
        <p:nvPicPr>
          <p:cNvPr id="134" name="Google Shape;134;p18"/>
          <p:cNvPicPr preferRelativeResize="0"/>
          <p:nvPr/>
        </p:nvPicPr>
        <p:blipFill>
          <a:blip r:embed="rId14">
            <a:alphaModFix/>
          </a:blip>
          <a:stretch>
            <a:fillRect/>
          </a:stretch>
        </p:blipFill>
        <p:spPr>
          <a:xfrm>
            <a:off x="2847275" y="3443150"/>
            <a:ext cx="1157661" cy="771774"/>
          </a:xfrm>
          <a:prstGeom prst="rect">
            <a:avLst/>
          </a:prstGeom>
          <a:noFill/>
          <a:ln>
            <a:noFill/>
          </a:ln>
        </p:spPr>
      </p:pic>
      <p:pic>
        <p:nvPicPr>
          <p:cNvPr id="135" name="Google Shape;135;p18"/>
          <p:cNvPicPr preferRelativeResize="0"/>
          <p:nvPr/>
        </p:nvPicPr>
        <p:blipFill>
          <a:blip r:embed="rId15">
            <a:alphaModFix/>
          </a:blip>
          <a:stretch>
            <a:fillRect/>
          </a:stretch>
        </p:blipFill>
        <p:spPr>
          <a:xfrm>
            <a:off x="2778575" y="2855992"/>
            <a:ext cx="1295052" cy="351434"/>
          </a:xfrm>
          <a:prstGeom prst="rect">
            <a:avLst/>
          </a:prstGeom>
          <a:noFill/>
          <a:ln>
            <a:noFill/>
          </a:ln>
        </p:spPr>
      </p:pic>
      <p:pic>
        <p:nvPicPr>
          <p:cNvPr id="136" name="Google Shape;136;p18" title="DAXO_Full_BrightBG.png"/>
          <p:cNvPicPr preferRelativeResize="0"/>
          <p:nvPr/>
        </p:nvPicPr>
        <p:blipFill>
          <a:blip r:embed="rId16">
            <a:alphaModFix/>
          </a:blip>
          <a:stretch>
            <a:fillRect/>
          </a:stretch>
        </p:blipFill>
        <p:spPr>
          <a:xfrm>
            <a:off x="777575" y="1949079"/>
            <a:ext cx="1437926" cy="500619"/>
          </a:xfrm>
          <a:prstGeom prst="rect">
            <a:avLst/>
          </a:prstGeom>
          <a:noFill/>
          <a:ln>
            <a:noFill/>
          </a:ln>
        </p:spPr>
      </p:pic>
      <p:pic>
        <p:nvPicPr>
          <p:cNvPr id="137" name="Google Shape;137;p18"/>
          <p:cNvPicPr preferRelativeResize="0"/>
          <p:nvPr/>
        </p:nvPicPr>
        <p:blipFill>
          <a:blip r:embed="rId17">
            <a:alphaModFix/>
          </a:blip>
          <a:stretch>
            <a:fillRect/>
          </a:stretch>
        </p:blipFill>
        <p:spPr>
          <a:xfrm>
            <a:off x="6796950" y="2930150"/>
            <a:ext cx="1450806" cy="203113"/>
          </a:xfrm>
          <a:prstGeom prst="rect">
            <a:avLst/>
          </a:prstGeom>
          <a:noFill/>
          <a:ln>
            <a:noFill/>
          </a:ln>
        </p:spPr>
      </p:pic>
      <p:pic>
        <p:nvPicPr>
          <p:cNvPr id="138" name="Google Shape;138;p18"/>
          <p:cNvPicPr preferRelativeResize="0"/>
          <p:nvPr/>
        </p:nvPicPr>
        <p:blipFill>
          <a:blip r:embed="rId18">
            <a:alphaModFix/>
          </a:blip>
          <a:stretch>
            <a:fillRect/>
          </a:stretch>
        </p:blipFill>
        <p:spPr>
          <a:xfrm>
            <a:off x="4843025" y="4542388"/>
            <a:ext cx="1283963" cy="203113"/>
          </a:xfrm>
          <a:prstGeom prst="rect">
            <a:avLst/>
          </a:prstGeom>
          <a:noFill/>
          <a:ln>
            <a:noFill/>
          </a:ln>
        </p:spPr>
      </p:pic>
      <p:cxnSp>
        <p:nvCxnSpPr>
          <p:cNvPr id="139" name="Google Shape;139;p18"/>
          <p:cNvCxnSpPr/>
          <p:nvPr/>
        </p:nvCxnSpPr>
        <p:spPr>
          <a:xfrm>
            <a:off x="1940314" y="1178341"/>
            <a:ext cx="755700" cy="0"/>
          </a:xfrm>
          <a:prstGeom prst="straightConnector1">
            <a:avLst/>
          </a:prstGeom>
          <a:noFill/>
          <a:ln cap="flat" cmpd="sng" w="38100">
            <a:solidFill>
              <a:srgbClr val="FFB75A"/>
            </a:solidFill>
            <a:prstDash val="solid"/>
            <a:round/>
            <a:headEnd len="med" w="med" type="none"/>
            <a:tailEnd len="med" w="med" type="none"/>
          </a:ln>
        </p:spPr>
      </p:cxnSp>
      <p:cxnSp>
        <p:nvCxnSpPr>
          <p:cNvPr id="140" name="Google Shape;140;p18"/>
          <p:cNvCxnSpPr/>
          <p:nvPr/>
        </p:nvCxnSpPr>
        <p:spPr>
          <a:xfrm>
            <a:off x="5053496" y="1377341"/>
            <a:ext cx="2382000" cy="0"/>
          </a:xfrm>
          <a:prstGeom prst="straightConnector1">
            <a:avLst/>
          </a:prstGeom>
          <a:noFill/>
          <a:ln cap="flat" cmpd="sng" w="38100">
            <a:solidFill>
              <a:srgbClr val="FFB75A"/>
            </a:solidFill>
            <a:prstDash val="solid"/>
            <a:round/>
            <a:headEnd len="med" w="med" type="none"/>
            <a:tailEnd len="med" w="med" type="none"/>
          </a:ln>
        </p:spPr>
      </p:cxnSp>
      <p:pic>
        <p:nvPicPr>
          <p:cNvPr id="141" name="Google Shape;141;p18" title="hubly_surgical_1_white.png"/>
          <p:cNvPicPr preferRelativeResize="0"/>
          <p:nvPr/>
        </p:nvPicPr>
        <p:blipFill>
          <a:blip r:embed="rId19">
            <a:alphaModFix/>
          </a:blip>
          <a:stretch>
            <a:fillRect/>
          </a:stretch>
        </p:blipFill>
        <p:spPr>
          <a:xfrm>
            <a:off x="6650936" y="2020475"/>
            <a:ext cx="1742842" cy="35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nvSpPr>
        <p:spPr>
          <a:xfrm>
            <a:off x="3107400" y="155400"/>
            <a:ext cx="2929200" cy="5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Quicksand"/>
                <a:ea typeface="Quicksand"/>
                <a:cs typeface="Quicksand"/>
                <a:sym typeface="Quicksand"/>
              </a:rPr>
              <a:t>OUR WORK</a:t>
            </a:r>
            <a:endParaRPr b="1" sz="2400">
              <a:solidFill>
                <a:schemeClr val="dk2"/>
              </a:solidFill>
              <a:latin typeface="Quicksand"/>
              <a:ea typeface="Quicksand"/>
              <a:cs typeface="Quicksand"/>
              <a:sym typeface="Quicksand"/>
            </a:endParaRPr>
          </a:p>
        </p:txBody>
      </p:sp>
      <p:pic>
        <p:nvPicPr>
          <p:cNvPr id="147" name="Google Shape;147;p19"/>
          <p:cNvPicPr preferRelativeResize="0"/>
          <p:nvPr/>
        </p:nvPicPr>
        <p:blipFill>
          <a:blip r:embed="rId4">
            <a:alphaModFix/>
          </a:blip>
          <a:stretch>
            <a:fillRect/>
          </a:stretch>
        </p:blipFill>
        <p:spPr>
          <a:xfrm>
            <a:off x="357324" y="995375"/>
            <a:ext cx="2750075" cy="1828801"/>
          </a:xfrm>
          <a:prstGeom prst="rect">
            <a:avLst/>
          </a:prstGeom>
          <a:noFill/>
          <a:ln>
            <a:noFill/>
          </a:ln>
        </p:spPr>
      </p:pic>
      <p:pic>
        <p:nvPicPr>
          <p:cNvPr id="148" name="Google Shape;148;p19"/>
          <p:cNvPicPr preferRelativeResize="0"/>
          <p:nvPr/>
        </p:nvPicPr>
        <p:blipFill rotWithShape="1">
          <a:blip r:embed="rId5">
            <a:alphaModFix/>
          </a:blip>
          <a:srcRect b="0" l="7662" r="7670" t="0"/>
          <a:stretch/>
        </p:blipFill>
        <p:spPr>
          <a:xfrm>
            <a:off x="3196963" y="995375"/>
            <a:ext cx="2750075" cy="1828800"/>
          </a:xfrm>
          <a:prstGeom prst="rect">
            <a:avLst/>
          </a:prstGeom>
          <a:noFill/>
          <a:ln>
            <a:noFill/>
          </a:ln>
        </p:spPr>
      </p:pic>
      <p:pic>
        <p:nvPicPr>
          <p:cNvPr id="149" name="Google Shape;149;p19"/>
          <p:cNvPicPr preferRelativeResize="0"/>
          <p:nvPr/>
        </p:nvPicPr>
        <p:blipFill rotWithShape="1">
          <a:blip r:embed="rId6">
            <a:alphaModFix/>
          </a:blip>
          <a:srcRect b="0" l="0" r="28769" t="0"/>
          <a:stretch/>
        </p:blipFill>
        <p:spPr>
          <a:xfrm>
            <a:off x="6036600" y="1003850"/>
            <a:ext cx="2750075" cy="1828800"/>
          </a:xfrm>
          <a:prstGeom prst="rect">
            <a:avLst/>
          </a:prstGeom>
          <a:noFill/>
          <a:ln>
            <a:noFill/>
          </a:ln>
        </p:spPr>
      </p:pic>
      <p:sp>
        <p:nvSpPr>
          <p:cNvPr id="150" name="Google Shape;150;p19"/>
          <p:cNvSpPr/>
          <p:nvPr/>
        </p:nvSpPr>
        <p:spPr>
          <a:xfrm>
            <a:off x="357300" y="2904175"/>
            <a:ext cx="2750100" cy="182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UroGenie</a:t>
            </a:r>
            <a:endParaRPr/>
          </a:p>
        </p:txBody>
      </p:sp>
      <p:sp>
        <p:nvSpPr>
          <p:cNvPr id="151" name="Google Shape;151;p19"/>
          <p:cNvSpPr/>
          <p:nvPr/>
        </p:nvSpPr>
        <p:spPr>
          <a:xfrm>
            <a:off x="3196950" y="2904175"/>
            <a:ext cx="2750100" cy="182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mindvybe</a:t>
            </a:r>
            <a:endParaRPr/>
          </a:p>
        </p:txBody>
      </p:sp>
      <p:sp>
        <p:nvSpPr>
          <p:cNvPr id="152" name="Google Shape;152;p19"/>
          <p:cNvSpPr/>
          <p:nvPr/>
        </p:nvSpPr>
        <p:spPr>
          <a:xfrm>
            <a:off x="6036600" y="2904175"/>
            <a:ext cx="2750100" cy="182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Argospire</a:t>
            </a:r>
            <a:endParaRPr/>
          </a:p>
        </p:txBody>
      </p:sp>
      <p:pic>
        <p:nvPicPr>
          <p:cNvPr id="153" name="Google Shape;153;p19"/>
          <p:cNvPicPr preferRelativeResize="0"/>
          <p:nvPr/>
        </p:nvPicPr>
        <p:blipFill rotWithShape="1">
          <a:blip r:embed="rId7">
            <a:alphaModFix/>
          </a:blip>
          <a:srcRect b="0" l="0" r="0" t="2219"/>
          <a:stretch/>
        </p:blipFill>
        <p:spPr>
          <a:xfrm>
            <a:off x="6347925" y="2924438"/>
            <a:ext cx="2127450" cy="1788274"/>
          </a:xfrm>
          <a:prstGeom prst="rect">
            <a:avLst/>
          </a:prstGeom>
          <a:noFill/>
          <a:ln>
            <a:noFill/>
          </a:ln>
        </p:spPr>
      </p:pic>
      <p:pic>
        <p:nvPicPr>
          <p:cNvPr id="154" name="Google Shape;154;p19"/>
          <p:cNvPicPr preferRelativeResize="0"/>
          <p:nvPr/>
        </p:nvPicPr>
        <p:blipFill rotWithShape="1">
          <a:blip r:embed="rId8">
            <a:alphaModFix/>
          </a:blip>
          <a:srcRect b="0" l="0" r="0" t="30172"/>
          <a:stretch/>
        </p:blipFill>
        <p:spPr>
          <a:xfrm>
            <a:off x="357325" y="2904175"/>
            <a:ext cx="2750050" cy="1828801"/>
          </a:xfrm>
          <a:prstGeom prst="rect">
            <a:avLst/>
          </a:prstGeom>
          <a:noFill/>
          <a:ln>
            <a:noFill/>
          </a:ln>
        </p:spPr>
      </p:pic>
      <p:pic>
        <p:nvPicPr>
          <p:cNvPr id="155" name="Google Shape;155;p19"/>
          <p:cNvPicPr preferRelativeResize="0"/>
          <p:nvPr/>
        </p:nvPicPr>
        <p:blipFill>
          <a:blip r:embed="rId9">
            <a:alphaModFix/>
          </a:blip>
          <a:stretch>
            <a:fillRect/>
          </a:stretch>
        </p:blipFill>
        <p:spPr>
          <a:xfrm>
            <a:off x="-2829643" y="2841931"/>
            <a:ext cx="2750051" cy="19532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0"/>
          <p:cNvGrpSpPr/>
          <p:nvPr/>
        </p:nvGrpSpPr>
        <p:grpSpPr>
          <a:xfrm>
            <a:off x="6036600" y="2904175"/>
            <a:ext cx="2750100" cy="1828800"/>
            <a:chOff x="6036600" y="2904175"/>
            <a:chExt cx="2750100" cy="1828800"/>
          </a:xfrm>
        </p:grpSpPr>
        <p:sp>
          <p:nvSpPr>
            <p:cNvPr id="161" name="Google Shape;161;p20"/>
            <p:cNvSpPr/>
            <p:nvPr/>
          </p:nvSpPr>
          <p:spPr>
            <a:xfrm>
              <a:off x="6036600" y="2904175"/>
              <a:ext cx="2750100" cy="182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Argospire</a:t>
              </a:r>
              <a:endParaRPr/>
            </a:p>
          </p:txBody>
        </p:sp>
        <p:pic>
          <p:nvPicPr>
            <p:cNvPr id="162" name="Google Shape;162;p20"/>
            <p:cNvPicPr preferRelativeResize="0"/>
            <p:nvPr/>
          </p:nvPicPr>
          <p:blipFill rotWithShape="1">
            <a:blip r:embed="rId3">
              <a:alphaModFix/>
            </a:blip>
            <a:srcRect b="0" l="0" r="0" t="2219"/>
            <a:stretch/>
          </p:blipFill>
          <p:spPr>
            <a:xfrm>
              <a:off x="6347925" y="2924438"/>
              <a:ext cx="2127450" cy="1788274"/>
            </a:xfrm>
            <a:prstGeom prst="rect">
              <a:avLst/>
            </a:prstGeom>
            <a:noFill/>
            <a:ln>
              <a:noFill/>
            </a:ln>
          </p:spPr>
        </p:pic>
      </p:grpSp>
      <p:sp>
        <p:nvSpPr>
          <p:cNvPr id="163" name="Google Shape;163;p20"/>
          <p:cNvSpPr txBox="1"/>
          <p:nvPr/>
        </p:nvSpPr>
        <p:spPr>
          <a:xfrm>
            <a:off x="3107400" y="155400"/>
            <a:ext cx="2929200" cy="5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Quicksand"/>
                <a:ea typeface="Quicksand"/>
                <a:cs typeface="Quicksand"/>
                <a:sym typeface="Quicksand"/>
              </a:rPr>
              <a:t>OUR WORK</a:t>
            </a:r>
            <a:endParaRPr b="1" sz="2400">
              <a:solidFill>
                <a:schemeClr val="dk2"/>
              </a:solidFill>
              <a:latin typeface="Quicksand"/>
              <a:ea typeface="Quicksand"/>
              <a:cs typeface="Quicksand"/>
              <a:sym typeface="Quicksand"/>
            </a:endParaRPr>
          </a:p>
        </p:txBody>
      </p:sp>
      <p:pic>
        <p:nvPicPr>
          <p:cNvPr id="164" name="Google Shape;164;p20"/>
          <p:cNvPicPr preferRelativeResize="0"/>
          <p:nvPr/>
        </p:nvPicPr>
        <p:blipFill>
          <a:blip r:embed="rId4">
            <a:alphaModFix/>
          </a:blip>
          <a:stretch>
            <a:fillRect/>
          </a:stretch>
        </p:blipFill>
        <p:spPr>
          <a:xfrm>
            <a:off x="357324" y="995375"/>
            <a:ext cx="2750075" cy="1828801"/>
          </a:xfrm>
          <a:prstGeom prst="rect">
            <a:avLst/>
          </a:prstGeom>
          <a:noFill/>
          <a:ln>
            <a:noFill/>
          </a:ln>
        </p:spPr>
      </p:pic>
      <p:pic>
        <p:nvPicPr>
          <p:cNvPr id="165" name="Google Shape;165;p20"/>
          <p:cNvPicPr preferRelativeResize="0"/>
          <p:nvPr/>
        </p:nvPicPr>
        <p:blipFill rotWithShape="1">
          <a:blip r:embed="rId5">
            <a:alphaModFix/>
          </a:blip>
          <a:srcRect b="0" l="7662" r="7670" t="0"/>
          <a:stretch/>
        </p:blipFill>
        <p:spPr>
          <a:xfrm>
            <a:off x="3196963" y="995375"/>
            <a:ext cx="2750075" cy="1828800"/>
          </a:xfrm>
          <a:prstGeom prst="rect">
            <a:avLst/>
          </a:prstGeom>
          <a:noFill/>
          <a:ln>
            <a:noFill/>
          </a:ln>
        </p:spPr>
      </p:pic>
      <p:pic>
        <p:nvPicPr>
          <p:cNvPr id="166" name="Google Shape;166;p20"/>
          <p:cNvPicPr preferRelativeResize="0"/>
          <p:nvPr/>
        </p:nvPicPr>
        <p:blipFill rotWithShape="1">
          <a:blip r:embed="rId6">
            <a:alphaModFix/>
          </a:blip>
          <a:srcRect b="0" l="0" r="28769" t="0"/>
          <a:stretch/>
        </p:blipFill>
        <p:spPr>
          <a:xfrm>
            <a:off x="6036600" y="1003850"/>
            <a:ext cx="2750075" cy="1828800"/>
          </a:xfrm>
          <a:prstGeom prst="rect">
            <a:avLst/>
          </a:prstGeom>
          <a:noFill/>
          <a:ln>
            <a:noFill/>
          </a:ln>
        </p:spPr>
      </p:pic>
      <p:sp>
        <p:nvSpPr>
          <p:cNvPr id="167" name="Google Shape;167;p20"/>
          <p:cNvSpPr/>
          <p:nvPr/>
        </p:nvSpPr>
        <p:spPr>
          <a:xfrm>
            <a:off x="357300" y="2904175"/>
            <a:ext cx="2750100" cy="18288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UroGenie</a:t>
            </a:r>
            <a:endParaRPr/>
          </a:p>
        </p:txBody>
      </p:sp>
      <p:sp>
        <p:nvSpPr>
          <p:cNvPr id="168" name="Google Shape;168;p20"/>
          <p:cNvSpPr/>
          <p:nvPr/>
        </p:nvSpPr>
        <p:spPr>
          <a:xfrm>
            <a:off x="3196950" y="2904175"/>
            <a:ext cx="2750100" cy="18288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mindvybe</a:t>
            </a:r>
            <a:endParaRPr/>
          </a:p>
        </p:txBody>
      </p:sp>
      <p:sp>
        <p:nvSpPr>
          <p:cNvPr id="169" name="Google Shape;169;p20"/>
          <p:cNvSpPr txBox="1"/>
          <p:nvPr/>
        </p:nvSpPr>
        <p:spPr>
          <a:xfrm>
            <a:off x="357300" y="1888025"/>
            <a:ext cx="27501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Animal Research Device</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 </a:t>
            </a:r>
            <a:r>
              <a:rPr lang="en" sz="800">
                <a:solidFill>
                  <a:schemeClr val="lt1"/>
                </a:solidFill>
                <a:highlight>
                  <a:srgbClr val="0495F6"/>
                </a:highlight>
                <a:latin typeface="DM Sans"/>
                <a:ea typeface="DM Sans"/>
                <a:cs typeface="DM Sans"/>
                <a:sym typeface="DM Sans"/>
              </a:rPr>
              <a:t>Penn </a:t>
            </a:r>
            <a:r>
              <a:rPr lang="en" sz="800">
                <a:solidFill>
                  <a:schemeClr val="lt1"/>
                </a:solidFill>
                <a:highlight>
                  <a:srgbClr val="0495F6"/>
                </a:highlight>
                <a:latin typeface="DM Sans"/>
                <a:ea typeface="DM Sans"/>
                <a:cs typeface="DM Sans"/>
                <a:sym typeface="DM Sans"/>
              </a:rPr>
              <a:t>Vet</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electrical engineering // PCB design // firmware development // enclosure design // pilot production</a:t>
            </a:r>
            <a:endParaRPr b="1" sz="800">
              <a:solidFill>
                <a:schemeClr val="lt1"/>
              </a:solidFill>
              <a:highlight>
                <a:srgbClr val="0495F6"/>
              </a:highlight>
              <a:latin typeface="DM Sans"/>
              <a:ea typeface="DM Sans"/>
              <a:cs typeface="DM Sans"/>
              <a:sym typeface="DM Sans"/>
            </a:endParaRPr>
          </a:p>
        </p:txBody>
      </p:sp>
      <p:sp>
        <p:nvSpPr>
          <p:cNvPr id="170" name="Google Shape;170;p20"/>
          <p:cNvSpPr txBox="1"/>
          <p:nvPr/>
        </p:nvSpPr>
        <p:spPr>
          <a:xfrm>
            <a:off x="7310400" y="0"/>
            <a:ext cx="1833600" cy="4740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Hover over effect - text box with info on project pops up</a:t>
            </a:r>
            <a:endParaRPr sz="1000">
              <a:solidFill>
                <a:schemeClr val="dk2"/>
              </a:solidFill>
            </a:endParaRPr>
          </a:p>
        </p:txBody>
      </p:sp>
      <p:sp>
        <p:nvSpPr>
          <p:cNvPr id="171" name="Google Shape;171;p20"/>
          <p:cNvSpPr txBox="1"/>
          <p:nvPr/>
        </p:nvSpPr>
        <p:spPr>
          <a:xfrm>
            <a:off x="3196950" y="1888050"/>
            <a:ext cx="27501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Stroke Detection Wearable</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 </a:t>
            </a:r>
            <a:r>
              <a:rPr lang="en" sz="800">
                <a:solidFill>
                  <a:schemeClr val="lt1"/>
                </a:solidFill>
                <a:highlight>
                  <a:srgbClr val="0495F6"/>
                </a:highlight>
                <a:latin typeface="DM Sans"/>
                <a:ea typeface="DM Sans"/>
                <a:cs typeface="DM Sans"/>
                <a:sym typeface="DM Sans"/>
              </a:rPr>
              <a:t>Neuralert</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electrical engineering // concept development // rendering</a:t>
            </a:r>
            <a:endParaRPr b="1" sz="800">
              <a:solidFill>
                <a:schemeClr val="lt1"/>
              </a:solidFill>
              <a:highlight>
                <a:srgbClr val="0495F6"/>
              </a:highlight>
              <a:latin typeface="DM Sans"/>
              <a:ea typeface="DM Sans"/>
              <a:cs typeface="DM Sans"/>
              <a:sym typeface="DM Sans"/>
            </a:endParaRPr>
          </a:p>
        </p:txBody>
      </p:sp>
      <p:sp>
        <p:nvSpPr>
          <p:cNvPr id="172" name="Google Shape;172;p20"/>
          <p:cNvSpPr txBox="1"/>
          <p:nvPr/>
        </p:nvSpPr>
        <p:spPr>
          <a:xfrm>
            <a:off x="357300" y="3866575"/>
            <a:ext cx="27501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Uroflow Device</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a:t>
            </a:r>
            <a:r>
              <a:rPr lang="en" sz="800">
                <a:solidFill>
                  <a:schemeClr val="lt1"/>
                </a:solidFill>
                <a:highlight>
                  <a:srgbClr val="0495F6"/>
                </a:highlight>
                <a:latin typeface="DM Sans"/>
                <a:ea typeface="DM Sans"/>
                <a:cs typeface="DM Sans"/>
                <a:sym typeface="DM Sans"/>
              </a:rPr>
              <a:t> UroGenie</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a:t>
            </a:r>
            <a:endParaRPr b="1" sz="800">
              <a:solidFill>
                <a:schemeClr val="lt1"/>
              </a:solidFill>
              <a:highlight>
                <a:srgbClr val="0495F6"/>
              </a:highlight>
              <a:latin typeface="DM Sans"/>
              <a:ea typeface="DM Sans"/>
              <a:cs typeface="DM Sans"/>
              <a:sym typeface="DM Sans"/>
            </a:endParaRPr>
          </a:p>
        </p:txBody>
      </p:sp>
      <p:sp>
        <p:nvSpPr>
          <p:cNvPr id="173" name="Google Shape;173;p20"/>
          <p:cNvSpPr txBox="1"/>
          <p:nvPr/>
        </p:nvSpPr>
        <p:spPr>
          <a:xfrm>
            <a:off x="3196950" y="3866575"/>
            <a:ext cx="27501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Vagus Nerve Stimulation Device</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 </a:t>
            </a:r>
            <a:r>
              <a:rPr lang="en" sz="800">
                <a:solidFill>
                  <a:schemeClr val="lt1"/>
                </a:solidFill>
                <a:highlight>
                  <a:srgbClr val="0495F6"/>
                </a:highlight>
                <a:latin typeface="DM Sans"/>
                <a:ea typeface="DM Sans"/>
                <a:cs typeface="DM Sans"/>
                <a:sym typeface="DM Sans"/>
              </a:rPr>
              <a:t>Penn Vet</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a:t>
            </a:r>
            <a:endParaRPr b="1" sz="800">
              <a:solidFill>
                <a:schemeClr val="lt1"/>
              </a:solidFill>
              <a:highlight>
                <a:srgbClr val="0495F6"/>
              </a:highlight>
              <a:latin typeface="DM Sans"/>
              <a:ea typeface="DM Sans"/>
              <a:cs typeface="DM Sans"/>
              <a:sym typeface="DM Sans"/>
            </a:endParaRPr>
          </a:p>
        </p:txBody>
      </p:sp>
      <p:sp>
        <p:nvSpPr>
          <p:cNvPr id="174" name="Google Shape;174;p20"/>
          <p:cNvSpPr txBox="1"/>
          <p:nvPr/>
        </p:nvSpPr>
        <p:spPr>
          <a:xfrm>
            <a:off x="6036600" y="3866575"/>
            <a:ext cx="27501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Connected Spirometer</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a:t>
            </a:r>
            <a:r>
              <a:rPr lang="en" sz="800">
                <a:solidFill>
                  <a:schemeClr val="lt1"/>
                </a:solidFill>
                <a:highlight>
                  <a:srgbClr val="0495F6"/>
                </a:highlight>
                <a:latin typeface="DM Sans"/>
                <a:ea typeface="DM Sans"/>
                <a:cs typeface="DM Sans"/>
                <a:sym typeface="DM Sans"/>
              </a:rPr>
              <a:t> Argospire</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a:t>
            </a:r>
            <a:endParaRPr b="1" sz="800">
              <a:solidFill>
                <a:schemeClr val="lt1"/>
              </a:solidFill>
              <a:highlight>
                <a:srgbClr val="0495F6"/>
              </a:highlight>
              <a:latin typeface="DM Sans"/>
              <a:ea typeface="DM Sans"/>
              <a:cs typeface="DM Sans"/>
              <a:sym typeface="DM Sans"/>
            </a:endParaRPr>
          </a:p>
        </p:txBody>
      </p:sp>
      <p:sp>
        <p:nvSpPr>
          <p:cNvPr id="175" name="Google Shape;175;p20"/>
          <p:cNvSpPr txBox="1"/>
          <p:nvPr/>
        </p:nvSpPr>
        <p:spPr>
          <a:xfrm>
            <a:off x="6036600" y="1888050"/>
            <a:ext cx="27501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rgbClr val="0495F6"/>
                </a:highlight>
                <a:latin typeface="DM Sans"/>
                <a:ea typeface="DM Sans"/>
                <a:cs typeface="DM Sans"/>
                <a:sym typeface="DM Sans"/>
              </a:rPr>
              <a:t>Hardened IoT Switch</a:t>
            </a:r>
            <a:endParaRPr b="1" sz="12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t/>
            </a:r>
            <a:endParaRPr sz="7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Client: </a:t>
            </a:r>
            <a:r>
              <a:rPr lang="en" sz="800">
                <a:solidFill>
                  <a:schemeClr val="lt1"/>
                </a:solidFill>
                <a:highlight>
                  <a:srgbClr val="0495F6"/>
                </a:highlight>
                <a:latin typeface="DM Sans"/>
                <a:ea typeface="DM Sans"/>
                <a:cs typeface="DM Sans"/>
                <a:sym typeface="DM Sans"/>
              </a:rPr>
              <a:t>Hala Systems</a:t>
            </a:r>
            <a:endParaRPr sz="800">
              <a:solidFill>
                <a:schemeClr val="lt1"/>
              </a:solidFill>
              <a:highlight>
                <a:srgbClr val="0495F6"/>
              </a:highlight>
              <a:latin typeface="DM Sans"/>
              <a:ea typeface="DM Sans"/>
              <a:cs typeface="DM Sans"/>
              <a:sym typeface="DM Sans"/>
            </a:endParaRPr>
          </a:p>
          <a:p>
            <a:pPr indent="0" lvl="0" marL="0" rtl="0" algn="l">
              <a:spcBef>
                <a:spcPts val="0"/>
              </a:spcBef>
              <a:spcAft>
                <a:spcPts val="0"/>
              </a:spcAft>
              <a:buNone/>
            </a:pPr>
            <a:r>
              <a:rPr b="1" lang="en" sz="800">
                <a:solidFill>
                  <a:schemeClr val="lt1"/>
                </a:solidFill>
                <a:highlight>
                  <a:srgbClr val="0495F6"/>
                </a:highlight>
                <a:latin typeface="DM Sans"/>
                <a:ea typeface="DM Sans"/>
                <a:cs typeface="DM Sans"/>
                <a:sym typeface="DM Sans"/>
              </a:rPr>
              <a:t>Services:</a:t>
            </a:r>
            <a:r>
              <a:rPr lang="en" sz="800">
                <a:solidFill>
                  <a:schemeClr val="lt1"/>
                </a:solidFill>
                <a:highlight>
                  <a:srgbClr val="0495F6"/>
                </a:highlight>
                <a:latin typeface="DM Sans"/>
                <a:ea typeface="DM Sans"/>
                <a:cs typeface="DM Sans"/>
                <a:sym typeface="DM Sans"/>
              </a:rPr>
              <a:t> electrical engineering // PCB design // firmware development // enclosure design // supply chain development // production support</a:t>
            </a:r>
            <a:endParaRPr b="1" sz="800">
              <a:solidFill>
                <a:schemeClr val="lt1"/>
              </a:solidFill>
              <a:highlight>
                <a:srgbClr val="0495F6"/>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nvSpPr>
        <p:spPr>
          <a:xfrm>
            <a:off x="248650" y="155400"/>
            <a:ext cx="6142800" cy="17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2"/>
                </a:solidFill>
                <a:latin typeface="Quicksand"/>
                <a:ea typeface="Quicksand"/>
                <a:cs typeface="Quicksand"/>
                <a:sym typeface="Quicksand"/>
              </a:rPr>
              <a:t>LET’S BUILD </a:t>
            </a:r>
            <a:r>
              <a:rPr b="1" lang="en" sz="3600">
                <a:solidFill>
                  <a:schemeClr val="dk2"/>
                </a:solidFill>
                <a:latin typeface="Quicksand"/>
                <a:ea typeface="Quicksand"/>
                <a:cs typeface="Quicksand"/>
                <a:sym typeface="Quicksand"/>
              </a:rPr>
              <a:t>SOMETHING</a:t>
            </a:r>
            <a:r>
              <a:rPr b="1" lang="en" sz="3600">
                <a:solidFill>
                  <a:schemeClr val="dk2"/>
                </a:solidFill>
                <a:latin typeface="Quicksand"/>
                <a:ea typeface="Quicksand"/>
                <a:cs typeface="Quicksand"/>
                <a:sym typeface="Quicksand"/>
              </a:rPr>
              <a:t> EXTRAORDINARY TOGETHER</a:t>
            </a:r>
            <a:endParaRPr b="1" sz="3600">
              <a:solidFill>
                <a:schemeClr val="dk2"/>
              </a:solidFill>
              <a:latin typeface="Quicksand"/>
              <a:ea typeface="Quicksand"/>
              <a:cs typeface="Quicksand"/>
              <a:sym typeface="Quicksand"/>
            </a:endParaRPr>
          </a:p>
        </p:txBody>
      </p:sp>
      <p:sp>
        <p:nvSpPr>
          <p:cNvPr id="181" name="Google Shape;181;p21"/>
          <p:cNvSpPr txBox="1"/>
          <p:nvPr/>
        </p:nvSpPr>
        <p:spPr>
          <a:xfrm>
            <a:off x="248650" y="2317950"/>
            <a:ext cx="21909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DM Sans"/>
                <a:ea typeface="DM Sans"/>
                <a:cs typeface="DM Sans"/>
                <a:sym typeface="DM Sans"/>
              </a:rPr>
              <a:t>Ready to s</a:t>
            </a:r>
            <a:r>
              <a:rPr lang="en" sz="1700">
                <a:solidFill>
                  <a:schemeClr val="dk1"/>
                </a:solidFill>
                <a:latin typeface="DM Sans"/>
                <a:ea typeface="DM Sans"/>
                <a:cs typeface="DM Sans"/>
                <a:sym typeface="DM Sans"/>
              </a:rPr>
              <a:t>hip your product?</a:t>
            </a:r>
            <a:endParaRPr sz="1700">
              <a:solidFill>
                <a:schemeClr val="dk1"/>
              </a:solidFill>
              <a:latin typeface="DM Sans"/>
              <a:ea typeface="DM Sans"/>
              <a:cs typeface="DM Sans"/>
              <a:sym typeface="DM Sans"/>
            </a:endParaRPr>
          </a:p>
        </p:txBody>
      </p:sp>
      <p:pic>
        <p:nvPicPr>
          <p:cNvPr id="182" name="Google Shape;182;p21" title="Dual Exploded View.jpg"/>
          <p:cNvPicPr preferRelativeResize="0"/>
          <p:nvPr/>
        </p:nvPicPr>
        <p:blipFill>
          <a:blip r:embed="rId4">
            <a:alphaModFix/>
          </a:blip>
          <a:stretch>
            <a:fillRect/>
          </a:stretch>
        </p:blipFill>
        <p:spPr>
          <a:xfrm>
            <a:off x="3147775" y="1601425"/>
            <a:ext cx="5540350" cy="3118425"/>
          </a:xfrm>
          <a:prstGeom prst="rect">
            <a:avLst/>
          </a:prstGeom>
          <a:noFill/>
          <a:ln>
            <a:noFill/>
          </a:ln>
        </p:spPr>
      </p:pic>
      <p:sp>
        <p:nvSpPr>
          <p:cNvPr id="183" name="Google Shape;183;p21"/>
          <p:cNvSpPr/>
          <p:nvPr/>
        </p:nvSpPr>
        <p:spPr>
          <a:xfrm>
            <a:off x="248638" y="3227563"/>
            <a:ext cx="1048800" cy="380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DM Sans"/>
                <a:ea typeface="DM Sans"/>
                <a:cs typeface="DM Sans"/>
                <a:sym typeface="DM Sans"/>
              </a:rPr>
              <a:t>Schedule </a:t>
            </a:r>
            <a:r>
              <a:rPr b="1" lang="en" sz="800">
                <a:latin typeface="DM Sans"/>
                <a:ea typeface="DM Sans"/>
                <a:cs typeface="DM Sans"/>
                <a:sym typeface="DM Sans"/>
              </a:rPr>
              <a:t>a</a:t>
            </a:r>
            <a:r>
              <a:rPr b="1" lang="en" sz="800">
                <a:latin typeface="DM Sans"/>
                <a:ea typeface="DM Sans"/>
                <a:cs typeface="DM Sans"/>
                <a:sym typeface="DM Sans"/>
              </a:rPr>
              <a:t> Call</a:t>
            </a:r>
            <a:endParaRPr b="1" sz="800">
              <a:latin typeface="DM Sans"/>
              <a:ea typeface="DM Sans"/>
              <a:cs typeface="DM Sans"/>
              <a:sym typeface="DM Sans"/>
            </a:endParaRPr>
          </a:p>
        </p:txBody>
      </p:sp>
      <p:sp>
        <p:nvSpPr>
          <p:cNvPr id="184" name="Google Shape;184;p21"/>
          <p:cNvSpPr/>
          <p:nvPr/>
        </p:nvSpPr>
        <p:spPr>
          <a:xfrm>
            <a:off x="1390838" y="3227488"/>
            <a:ext cx="1048800" cy="380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DM Sans"/>
                <a:ea typeface="DM Sans"/>
                <a:cs typeface="DM Sans"/>
                <a:sym typeface="DM Sans"/>
              </a:rPr>
              <a:t>Send a Message</a:t>
            </a:r>
            <a:endParaRPr b="1" sz="8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